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Berthold Block" charset="1" panose="02000506040000020004"/>
      <p:regular r:id="rId40"/>
    </p:embeddedFont>
    <p:embeddedFont>
      <p:font typeface="Aran" charset="1" panose="00000000000000000000"/>
      <p:regular r:id="rId41"/>
    </p:embeddedFont>
    <p:embeddedFont>
      <p:font typeface="Canva Sans" charset="1" panose="020B05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3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4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4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 Id="rId7"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4.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1377893"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5" id="5"/>
          <p:cNvSpPr/>
          <p:nvPr/>
        </p:nvSpPr>
        <p:spPr>
          <a:xfrm flipH="true" flipV="false" rot="0">
            <a:off x="12656908" y="2411063"/>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6" id="6"/>
          <p:cNvSpPr/>
          <p:nvPr/>
        </p:nvSpPr>
        <p:spPr>
          <a:xfrm flipH="false" flipV="false" rot="0">
            <a:off x="-2035968" y="-912760"/>
            <a:ext cx="7229991" cy="3142848"/>
          </a:xfrm>
          <a:custGeom>
            <a:avLst/>
            <a:gdLst/>
            <a:ahLst/>
            <a:cxnLst/>
            <a:rect r="r" b="b" t="t" l="l"/>
            <a:pathLst>
              <a:path h="3142848" w="7229991">
                <a:moveTo>
                  <a:pt x="0" y="0"/>
                </a:moveTo>
                <a:lnTo>
                  <a:pt x="7229991" y="0"/>
                </a:lnTo>
                <a:lnTo>
                  <a:pt x="7229991" y="3142848"/>
                </a:lnTo>
                <a:lnTo>
                  <a:pt x="0" y="3142848"/>
                </a:lnTo>
                <a:lnTo>
                  <a:pt x="0" y="0"/>
                </a:lnTo>
                <a:close/>
              </a:path>
            </a:pathLst>
          </a:custGeom>
          <a:blipFill>
            <a:blip r:embed="rId5"/>
            <a:stretch>
              <a:fillRect l="0" t="0" r="0" b="0"/>
            </a:stretch>
          </a:blipFill>
        </p:spPr>
      </p:sp>
      <p:sp>
        <p:nvSpPr>
          <p:cNvPr name="Freeform 7" id="7"/>
          <p:cNvSpPr/>
          <p:nvPr/>
        </p:nvSpPr>
        <p:spPr>
          <a:xfrm flipH="false" flipV="false" rot="0">
            <a:off x="13288138" y="-73465"/>
            <a:ext cx="5715554" cy="2484528"/>
          </a:xfrm>
          <a:custGeom>
            <a:avLst/>
            <a:gdLst/>
            <a:ahLst/>
            <a:cxnLst/>
            <a:rect r="r" b="b" t="t" l="l"/>
            <a:pathLst>
              <a:path h="2484528" w="5715554">
                <a:moveTo>
                  <a:pt x="0" y="0"/>
                </a:moveTo>
                <a:lnTo>
                  <a:pt x="5715554" y="0"/>
                </a:lnTo>
                <a:lnTo>
                  <a:pt x="5715554" y="2484528"/>
                </a:lnTo>
                <a:lnTo>
                  <a:pt x="0" y="2484528"/>
                </a:lnTo>
                <a:lnTo>
                  <a:pt x="0" y="0"/>
                </a:lnTo>
                <a:close/>
              </a:path>
            </a:pathLst>
          </a:custGeom>
          <a:blipFill>
            <a:blip r:embed="rId5"/>
            <a:stretch>
              <a:fillRect l="0" t="0" r="0" b="0"/>
            </a:stretch>
          </a:blipFill>
        </p:spPr>
      </p:sp>
      <p:sp>
        <p:nvSpPr>
          <p:cNvPr name="Freeform 8" id="8"/>
          <p:cNvSpPr/>
          <p:nvPr/>
        </p:nvSpPr>
        <p:spPr>
          <a:xfrm flipH="false" flipV="false" rot="0">
            <a:off x="7862075" y="400021"/>
            <a:ext cx="2532880" cy="2814793"/>
          </a:xfrm>
          <a:custGeom>
            <a:avLst/>
            <a:gdLst/>
            <a:ahLst/>
            <a:cxnLst/>
            <a:rect r="r" b="b" t="t" l="l"/>
            <a:pathLst>
              <a:path h="2814793" w="2532880">
                <a:moveTo>
                  <a:pt x="0" y="0"/>
                </a:moveTo>
                <a:lnTo>
                  <a:pt x="2532880" y="0"/>
                </a:lnTo>
                <a:lnTo>
                  <a:pt x="2532880" y="2814793"/>
                </a:lnTo>
                <a:lnTo>
                  <a:pt x="0" y="2814793"/>
                </a:lnTo>
                <a:lnTo>
                  <a:pt x="0" y="0"/>
                </a:lnTo>
                <a:close/>
              </a:path>
            </a:pathLst>
          </a:custGeom>
          <a:blipFill>
            <a:blip r:embed="rId6"/>
            <a:stretch>
              <a:fillRect l="0" t="0" r="0" b="0"/>
            </a:stretch>
          </a:blipFill>
        </p:spPr>
      </p:sp>
      <p:sp>
        <p:nvSpPr>
          <p:cNvPr name="TextBox 9" id="9"/>
          <p:cNvSpPr txBox="true"/>
          <p:nvPr/>
        </p:nvSpPr>
        <p:spPr>
          <a:xfrm rot="0">
            <a:off x="5804138" y="3255824"/>
            <a:ext cx="6873884" cy="1170309"/>
          </a:xfrm>
          <a:prstGeom prst="rect">
            <a:avLst/>
          </a:prstGeom>
        </p:spPr>
        <p:txBody>
          <a:bodyPr anchor="t" rtlCol="false" tIns="0" lIns="0" bIns="0" rIns="0">
            <a:spAutoFit/>
          </a:bodyPr>
          <a:lstStyle/>
          <a:p>
            <a:pPr algn="ctr">
              <a:lnSpc>
                <a:spcPts val="9561"/>
              </a:lnSpc>
            </a:pPr>
            <a:r>
              <a:rPr lang="en-US" sz="6829">
                <a:solidFill>
                  <a:srgbClr val="FDE39B"/>
                </a:solidFill>
                <a:latin typeface="Berthold Block"/>
                <a:ea typeface="Berthold Block"/>
                <a:cs typeface="Berthold Block"/>
                <a:sym typeface="Berthold Block"/>
              </a:rPr>
              <a:t>MATANA UNIVERSITY</a:t>
            </a:r>
          </a:p>
        </p:txBody>
      </p:sp>
      <p:sp>
        <p:nvSpPr>
          <p:cNvPr name="TextBox 10" id="10"/>
          <p:cNvSpPr txBox="true"/>
          <p:nvPr/>
        </p:nvSpPr>
        <p:spPr>
          <a:xfrm rot="0">
            <a:off x="5600122" y="4588058"/>
            <a:ext cx="7484000" cy="1170309"/>
          </a:xfrm>
          <a:prstGeom prst="rect">
            <a:avLst/>
          </a:prstGeom>
        </p:spPr>
        <p:txBody>
          <a:bodyPr anchor="t" rtlCol="false" tIns="0" lIns="0" bIns="0" rIns="0">
            <a:spAutoFit/>
          </a:bodyPr>
          <a:lstStyle/>
          <a:p>
            <a:pPr algn="ctr">
              <a:lnSpc>
                <a:spcPts val="9561"/>
              </a:lnSpc>
            </a:pPr>
            <a:r>
              <a:rPr lang="en-US" sz="6829">
                <a:solidFill>
                  <a:srgbClr val="FDE39B"/>
                </a:solidFill>
                <a:latin typeface="Berthold Block"/>
                <a:ea typeface="Berthold Block"/>
                <a:cs typeface="Berthold Block"/>
                <a:sym typeface="Berthold Block"/>
              </a:rPr>
              <a:t>KOMPUTASI STATISTIKA</a:t>
            </a:r>
          </a:p>
        </p:txBody>
      </p:sp>
      <p:sp>
        <p:nvSpPr>
          <p:cNvPr name="TextBox 11" id="11"/>
          <p:cNvSpPr txBox="true"/>
          <p:nvPr/>
        </p:nvSpPr>
        <p:spPr>
          <a:xfrm rot="0">
            <a:off x="7100503" y="6104177"/>
            <a:ext cx="4483238" cy="2882207"/>
          </a:xfrm>
          <a:prstGeom prst="rect">
            <a:avLst/>
          </a:prstGeom>
        </p:spPr>
        <p:txBody>
          <a:bodyPr anchor="t" rtlCol="false" tIns="0" lIns="0" bIns="0" rIns="0">
            <a:spAutoFit/>
          </a:bodyPr>
          <a:lstStyle/>
          <a:p>
            <a:pPr algn="ctr">
              <a:lnSpc>
                <a:spcPts val="5727"/>
              </a:lnSpc>
            </a:pPr>
            <a:r>
              <a:rPr lang="en-US" sz="4091">
                <a:solidFill>
                  <a:srgbClr val="FDE39B"/>
                </a:solidFill>
                <a:latin typeface="Berthold Block"/>
                <a:ea typeface="Berthold Block"/>
                <a:cs typeface="Berthold Block"/>
                <a:sym typeface="Berthold Block"/>
              </a:rPr>
              <a:t>NAUFAL FADHLULLAH</a:t>
            </a:r>
          </a:p>
          <a:p>
            <a:pPr algn="ctr">
              <a:lnSpc>
                <a:spcPts val="5727"/>
              </a:lnSpc>
            </a:pPr>
            <a:r>
              <a:rPr lang="en-US" sz="4091">
                <a:solidFill>
                  <a:srgbClr val="FDE39B"/>
                </a:solidFill>
                <a:latin typeface="Berthold Block"/>
                <a:ea typeface="Berthold Block"/>
                <a:cs typeface="Berthold Block"/>
                <a:sym typeface="Berthold Block"/>
              </a:rPr>
              <a:t>20234920001</a:t>
            </a:r>
          </a:p>
          <a:p>
            <a:pPr algn="ctr">
              <a:lnSpc>
                <a:spcPts val="5727"/>
              </a:lnSpc>
            </a:pPr>
            <a:r>
              <a:rPr lang="en-US" sz="4091">
                <a:solidFill>
                  <a:srgbClr val="FDE39B"/>
                </a:solidFill>
                <a:latin typeface="Berthold Block"/>
                <a:ea typeface="Berthold Block"/>
                <a:cs typeface="Berthold Block"/>
                <a:sym typeface="Berthold Block"/>
              </a:rPr>
              <a:t>JOSEPH FILIUS H.</a:t>
            </a:r>
          </a:p>
          <a:p>
            <a:pPr algn="ctr">
              <a:lnSpc>
                <a:spcPts val="5727"/>
              </a:lnSpc>
            </a:pPr>
            <a:r>
              <a:rPr lang="en-US" sz="4091">
                <a:solidFill>
                  <a:srgbClr val="FDE39B"/>
                </a:solidFill>
                <a:latin typeface="Berthold Block"/>
                <a:ea typeface="Berthold Block"/>
                <a:cs typeface="Berthold Block"/>
                <a:sym typeface="Berthold Block"/>
              </a:rPr>
              <a:t>20234920002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766490" y="8449690"/>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7"/>
            <a:stretch>
              <a:fillRect l="0" t="0" r="0" b="0"/>
            </a:stretch>
          </a:blipFill>
        </p:spPr>
      </p:sp>
      <p:sp>
        <p:nvSpPr>
          <p:cNvPr name="Freeform 10" id="10"/>
          <p:cNvSpPr/>
          <p:nvPr/>
        </p:nvSpPr>
        <p:spPr>
          <a:xfrm flipH="false" flipV="false" rot="0">
            <a:off x="1028700" y="1680287"/>
            <a:ext cx="8773676" cy="3069611"/>
          </a:xfrm>
          <a:custGeom>
            <a:avLst/>
            <a:gdLst/>
            <a:ahLst/>
            <a:cxnLst/>
            <a:rect r="r" b="b" t="t" l="l"/>
            <a:pathLst>
              <a:path h="3069611" w="8773676">
                <a:moveTo>
                  <a:pt x="0" y="0"/>
                </a:moveTo>
                <a:lnTo>
                  <a:pt x="8773676" y="0"/>
                </a:lnTo>
                <a:lnTo>
                  <a:pt x="8773676" y="3069610"/>
                </a:lnTo>
                <a:lnTo>
                  <a:pt x="0" y="3069610"/>
                </a:lnTo>
                <a:lnTo>
                  <a:pt x="0" y="0"/>
                </a:lnTo>
                <a:close/>
              </a:path>
            </a:pathLst>
          </a:custGeom>
          <a:blipFill>
            <a:blip r:embed="rId8"/>
            <a:stretch>
              <a:fillRect l="0" t="0" r="0" b="0"/>
            </a:stretch>
          </a:blipFill>
        </p:spPr>
      </p:sp>
      <p:sp>
        <p:nvSpPr>
          <p:cNvPr name="Freeform 11" id="11"/>
          <p:cNvSpPr/>
          <p:nvPr/>
        </p:nvSpPr>
        <p:spPr>
          <a:xfrm flipH="false" flipV="false" rot="0">
            <a:off x="6891826" y="5230391"/>
            <a:ext cx="9835339" cy="3219299"/>
          </a:xfrm>
          <a:custGeom>
            <a:avLst/>
            <a:gdLst/>
            <a:ahLst/>
            <a:cxnLst/>
            <a:rect r="r" b="b" t="t" l="l"/>
            <a:pathLst>
              <a:path h="3219299" w="9835339">
                <a:moveTo>
                  <a:pt x="0" y="0"/>
                </a:moveTo>
                <a:lnTo>
                  <a:pt x="9835339" y="0"/>
                </a:lnTo>
                <a:lnTo>
                  <a:pt x="9835339" y="3219299"/>
                </a:lnTo>
                <a:lnTo>
                  <a:pt x="0" y="3219299"/>
                </a:lnTo>
                <a:lnTo>
                  <a:pt x="0" y="0"/>
                </a:lnTo>
                <a:close/>
              </a:path>
            </a:pathLst>
          </a:custGeom>
          <a:blipFill>
            <a:blip r:embed="rId9"/>
            <a:stretch>
              <a:fillRect l="0" t="0" r="0" b="0"/>
            </a:stretch>
          </a:blipFill>
        </p:spPr>
      </p:sp>
      <p:sp>
        <p:nvSpPr>
          <p:cNvPr name="TextBox 12" id="12"/>
          <p:cNvSpPr txBox="true"/>
          <p:nvPr/>
        </p:nvSpPr>
        <p:spPr>
          <a:xfrm rot="0">
            <a:off x="3536556" y="259434"/>
            <a:ext cx="11830757" cy="1316078"/>
          </a:xfrm>
          <a:prstGeom prst="rect">
            <a:avLst/>
          </a:prstGeom>
        </p:spPr>
        <p:txBody>
          <a:bodyPr anchor="t" rtlCol="false" tIns="0" lIns="0" bIns="0" rIns="0">
            <a:spAutoFit/>
          </a:bodyPr>
          <a:lstStyle/>
          <a:p>
            <a:pPr algn="ctr">
              <a:lnSpc>
                <a:spcPts val="10782"/>
              </a:lnSpc>
            </a:pPr>
            <a:r>
              <a:rPr lang="en-US" sz="7702">
                <a:solidFill>
                  <a:srgbClr val="FDE39B"/>
                </a:solidFill>
                <a:latin typeface="Berthold Block"/>
                <a:ea typeface="Berthold Block"/>
                <a:cs typeface="Berthold Block"/>
                <a:sym typeface="Berthold Block"/>
              </a:rPr>
              <a:t>UJI HETEROSKEDASTISITAS</a:t>
            </a:r>
          </a:p>
        </p:txBody>
      </p:sp>
      <p:sp>
        <p:nvSpPr>
          <p:cNvPr name="TextBox 13" id="13"/>
          <p:cNvSpPr txBox="true"/>
          <p:nvPr/>
        </p:nvSpPr>
        <p:spPr>
          <a:xfrm rot="0">
            <a:off x="10186096" y="2089248"/>
            <a:ext cx="6819176" cy="266065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hasil pengujian yang didapat dari kedua software yang menggunakan bp-test menunjukkan bahwa nilai P-value sebesar 0.8048 yang artinya &gt;0.05 sehingga memberi h</a:t>
            </a:r>
            <a:r>
              <a:rPr lang="en-US" sz="2500">
                <a:solidFill>
                  <a:srgbClr val="FFFFFF"/>
                </a:solidFill>
                <a:latin typeface="Aran"/>
                <a:ea typeface="Aran"/>
                <a:cs typeface="Aran"/>
                <a:sym typeface="Aran"/>
              </a:rPr>
              <a:t>asil</a:t>
            </a:r>
            <a:r>
              <a:rPr lang="en-US" sz="2500">
                <a:solidFill>
                  <a:srgbClr val="FFFFFF"/>
                </a:solidFill>
                <a:latin typeface="Aran"/>
                <a:ea typeface="Aran"/>
                <a:cs typeface="Aran"/>
                <a:sym typeface="Aran"/>
              </a:rPr>
              <a:t> bahwa model ini tidak mengalami heteroskedasitas.</a:t>
            </a:r>
          </a:p>
        </p:txBody>
      </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766490" y="8449690"/>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7"/>
            <a:stretch>
              <a:fillRect l="0" t="0" r="0" b="0"/>
            </a:stretch>
          </a:blipFill>
        </p:spPr>
      </p:sp>
      <p:sp>
        <p:nvSpPr>
          <p:cNvPr name="Freeform 10" id="10"/>
          <p:cNvSpPr/>
          <p:nvPr/>
        </p:nvSpPr>
        <p:spPr>
          <a:xfrm flipH="false" flipV="false" rot="0">
            <a:off x="6614946" y="5298978"/>
            <a:ext cx="10644354" cy="3256332"/>
          </a:xfrm>
          <a:custGeom>
            <a:avLst/>
            <a:gdLst/>
            <a:ahLst/>
            <a:cxnLst/>
            <a:rect r="r" b="b" t="t" l="l"/>
            <a:pathLst>
              <a:path h="3256332" w="10644354">
                <a:moveTo>
                  <a:pt x="0" y="0"/>
                </a:moveTo>
                <a:lnTo>
                  <a:pt x="10644354" y="0"/>
                </a:lnTo>
                <a:lnTo>
                  <a:pt x="10644354" y="3256332"/>
                </a:lnTo>
                <a:lnTo>
                  <a:pt x="0" y="3256332"/>
                </a:lnTo>
                <a:lnTo>
                  <a:pt x="0" y="0"/>
                </a:lnTo>
                <a:close/>
              </a:path>
            </a:pathLst>
          </a:custGeom>
          <a:blipFill>
            <a:blip r:embed="rId8"/>
            <a:stretch>
              <a:fillRect l="0" t="0" r="0" b="0"/>
            </a:stretch>
          </a:blipFill>
        </p:spPr>
      </p:sp>
      <p:sp>
        <p:nvSpPr>
          <p:cNvPr name="Freeform 11" id="11"/>
          <p:cNvSpPr/>
          <p:nvPr/>
        </p:nvSpPr>
        <p:spPr>
          <a:xfrm flipH="false" flipV="false" rot="0">
            <a:off x="1216780" y="1996840"/>
            <a:ext cx="8179684" cy="2985585"/>
          </a:xfrm>
          <a:custGeom>
            <a:avLst/>
            <a:gdLst/>
            <a:ahLst/>
            <a:cxnLst/>
            <a:rect r="r" b="b" t="t" l="l"/>
            <a:pathLst>
              <a:path h="2985585" w="8179684">
                <a:moveTo>
                  <a:pt x="0" y="0"/>
                </a:moveTo>
                <a:lnTo>
                  <a:pt x="8179684" y="0"/>
                </a:lnTo>
                <a:lnTo>
                  <a:pt x="8179684" y="2985584"/>
                </a:lnTo>
                <a:lnTo>
                  <a:pt x="0" y="2985584"/>
                </a:lnTo>
                <a:lnTo>
                  <a:pt x="0" y="0"/>
                </a:lnTo>
                <a:close/>
              </a:path>
            </a:pathLst>
          </a:custGeom>
          <a:blipFill>
            <a:blip r:embed="rId9"/>
            <a:stretch>
              <a:fillRect l="0" t="0" r="0" b="0"/>
            </a:stretch>
          </a:blipFill>
        </p:spPr>
      </p:sp>
      <p:sp>
        <p:nvSpPr>
          <p:cNvPr name="TextBox 12" id="12"/>
          <p:cNvSpPr txBox="true"/>
          <p:nvPr/>
        </p:nvSpPr>
        <p:spPr>
          <a:xfrm rot="0">
            <a:off x="3145124" y="269316"/>
            <a:ext cx="12595567"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AUTOKORELASI</a:t>
            </a:r>
          </a:p>
        </p:txBody>
      </p:sp>
      <p:sp>
        <p:nvSpPr>
          <p:cNvPr name="TextBox 13" id="13"/>
          <p:cNvSpPr txBox="true"/>
          <p:nvPr/>
        </p:nvSpPr>
        <p:spPr>
          <a:xfrm rot="0">
            <a:off x="10186096" y="2108298"/>
            <a:ext cx="6541069" cy="3456045"/>
          </a:xfrm>
          <a:prstGeom prst="rect">
            <a:avLst/>
          </a:prstGeom>
        </p:spPr>
        <p:txBody>
          <a:bodyPr anchor="t" rtlCol="false" tIns="0" lIns="0" bIns="0" rIns="0">
            <a:spAutoFit/>
          </a:bodyPr>
          <a:lstStyle/>
          <a:p>
            <a:pPr algn="just" marL="417818" indent="-208909" lvl="1">
              <a:lnSpc>
                <a:spcPts val="2709"/>
              </a:lnSpc>
              <a:buAutoNum type="arabicPeriod" startAt="1"/>
            </a:pPr>
            <a:r>
              <a:rPr lang="en-US" sz="1935">
                <a:solidFill>
                  <a:srgbClr val="FFFFFF"/>
                </a:solidFill>
                <a:latin typeface="Aran"/>
                <a:ea typeface="Aran"/>
                <a:cs typeface="Aran"/>
                <a:sym typeface="Aran"/>
              </a:rPr>
              <a:t>Pengambilan keputusan ada atau tidaknya autokorelasi menggunakan kriteria DW tabel dengan tingkat signifikansi 5% yaitu sebagai berikut :</a:t>
            </a:r>
          </a:p>
          <a:p>
            <a:pPr algn="just" marL="835637" indent="-278546" lvl="2">
              <a:lnSpc>
                <a:spcPts val="2709"/>
              </a:lnSpc>
              <a:buAutoNum type="alphaLcPeriod" startAt="1"/>
            </a:pPr>
            <a:r>
              <a:rPr lang="en-US" sz="1935">
                <a:solidFill>
                  <a:srgbClr val="FFFFFF"/>
                </a:solidFill>
                <a:latin typeface="Aran"/>
                <a:ea typeface="Aran"/>
                <a:cs typeface="Aran"/>
                <a:sym typeface="Aran"/>
              </a:rPr>
              <a:t>Nilai D-W di bawah -2 artinya terdapat autokorelasi po</a:t>
            </a:r>
            <a:r>
              <a:rPr lang="en-US" sz="1935">
                <a:solidFill>
                  <a:srgbClr val="FFFFFF"/>
                </a:solidFill>
                <a:latin typeface="Aran"/>
                <a:ea typeface="Aran"/>
                <a:cs typeface="Aran"/>
                <a:sym typeface="Aran"/>
              </a:rPr>
              <a:t>sitif.</a:t>
            </a:r>
          </a:p>
          <a:p>
            <a:pPr algn="just" marL="835637" indent="-278546" lvl="2">
              <a:lnSpc>
                <a:spcPts val="2709"/>
              </a:lnSpc>
              <a:buAutoNum type="alphaLcPeriod" startAt="1"/>
            </a:pPr>
            <a:r>
              <a:rPr lang="en-US" sz="1935">
                <a:solidFill>
                  <a:srgbClr val="FFFFFF"/>
                </a:solidFill>
                <a:latin typeface="Aran"/>
                <a:ea typeface="Aran"/>
                <a:cs typeface="Aran"/>
                <a:sym typeface="Aran"/>
              </a:rPr>
              <a:t>Nilai</a:t>
            </a:r>
            <a:r>
              <a:rPr lang="en-US" sz="1935">
                <a:solidFill>
                  <a:srgbClr val="FFFFFF"/>
                </a:solidFill>
                <a:latin typeface="Aran"/>
                <a:ea typeface="Aran"/>
                <a:cs typeface="Aran"/>
                <a:sym typeface="Aran"/>
              </a:rPr>
              <a:t> D-W di antara -2 sampai +2 artinya tidak ada autokorelasi.</a:t>
            </a:r>
          </a:p>
          <a:p>
            <a:pPr algn="just" marL="835637" indent="-278546" lvl="2">
              <a:lnSpc>
                <a:spcPts val="2709"/>
              </a:lnSpc>
              <a:buAutoNum type="alphaLcPeriod" startAt="1"/>
            </a:pPr>
            <a:r>
              <a:rPr lang="en-US" sz="1935">
                <a:solidFill>
                  <a:srgbClr val="FFFFFF"/>
                </a:solidFill>
                <a:latin typeface="Aran"/>
                <a:ea typeface="Aran"/>
                <a:cs typeface="Aran"/>
                <a:sym typeface="Aran"/>
              </a:rPr>
              <a:t>Nilai D-W di atas +2 artinya terdapat autokorelasi negatif. (Binus, 2021)</a:t>
            </a:r>
          </a:p>
          <a:p>
            <a:pPr algn="just">
              <a:lnSpc>
                <a:spcPts val="2709"/>
              </a:lnSpc>
            </a:pPr>
          </a:p>
        </p:txBody>
      </p:sp>
      <p:sp>
        <p:nvSpPr>
          <p:cNvPr name="TextBox 14" id="14"/>
          <p:cNvSpPr txBox="true"/>
          <p:nvPr/>
        </p:nvSpPr>
        <p:spPr>
          <a:xfrm rot="0">
            <a:off x="722916" y="5768269"/>
            <a:ext cx="5627280" cy="222250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hasil uji didapatkan P-value sebesar 0.2935 yang menandakan &gt;0.05 sehingga memberikan ke</a:t>
            </a:r>
            <a:r>
              <a:rPr lang="en-US" sz="2500">
                <a:solidFill>
                  <a:srgbClr val="FFFFFF"/>
                </a:solidFill>
                <a:latin typeface="Aran"/>
                <a:ea typeface="Aran"/>
                <a:cs typeface="Aran"/>
                <a:sym typeface="Aran"/>
              </a:rPr>
              <a:t>simpulan</a:t>
            </a:r>
            <a:r>
              <a:rPr lang="en-US" sz="2500">
                <a:solidFill>
                  <a:srgbClr val="FFFFFF"/>
                </a:solidFill>
                <a:latin typeface="Aran"/>
                <a:ea typeface="Aran"/>
                <a:cs typeface="Aran"/>
                <a:sym typeface="Aran"/>
              </a:rPr>
              <a:t> bahwa model regresi ini tidak mengalami autokorelasi yang kuat</a:t>
            </a:r>
          </a:p>
        </p:txBody>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1318627" y="2278589"/>
            <a:ext cx="9335758" cy="5729821"/>
          </a:xfrm>
          <a:custGeom>
            <a:avLst/>
            <a:gdLst/>
            <a:ahLst/>
            <a:cxnLst/>
            <a:rect r="r" b="b" t="t" l="l"/>
            <a:pathLst>
              <a:path h="5729821" w="9335758">
                <a:moveTo>
                  <a:pt x="0" y="0"/>
                </a:moveTo>
                <a:lnTo>
                  <a:pt x="9335758" y="0"/>
                </a:lnTo>
                <a:lnTo>
                  <a:pt x="9335758" y="5729822"/>
                </a:lnTo>
                <a:lnTo>
                  <a:pt x="0" y="5729822"/>
                </a:lnTo>
                <a:lnTo>
                  <a:pt x="0" y="0"/>
                </a:lnTo>
                <a:close/>
              </a:path>
            </a:pathLst>
          </a:custGeom>
          <a:blipFill>
            <a:blip r:embed="rId6"/>
            <a:stretch>
              <a:fillRect l="0" t="0" r="0" b="0"/>
            </a:stretch>
          </a:blipFill>
        </p:spPr>
      </p:sp>
      <p:sp>
        <p:nvSpPr>
          <p:cNvPr name="TextBox 10" id="10"/>
          <p:cNvSpPr txBox="true"/>
          <p:nvPr/>
        </p:nvSpPr>
        <p:spPr>
          <a:xfrm rot="0">
            <a:off x="11049862" y="2506208"/>
            <a:ext cx="5545545" cy="528955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Berdasarkan hasil kesimpulan yang muncul pada software R, model regresi ini menunjukkan bahwa variabel HLS, RLS, dan Pengeluaran tidak memiliki pengaruh signifikan terhadap IPM, berdasarkan nilai p-value yang lebih besar dari 0.05. Dengan R-squared yang rendah (0.1784), model ini hanya dapat menjelaskan sekitar 17.84% vari</a:t>
            </a:r>
            <a:r>
              <a:rPr lang="en-US" sz="2500">
                <a:solidFill>
                  <a:srgbClr val="FFFFFF"/>
                </a:solidFill>
                <a:latin typeface="Aran"/>
                <a:ea typeface="Aran"/>
                <a:cs typeface="Aran"/>
                <a:sym typeface="Aran"/>
              </a:rPr>
              <a:t>asi dalam IPM. Uji F menunjukkan</a:t>
            </a:r>
            <a:r>
              <a:rPr lang="en-US" sz="2500">
                <a:solidFill>
                  <a:srgbClr val="FFFFFF"/>
                </a:solidFill>
                <a:latin typeface="Aran"/>
                <a:ea typeface="Aran"/>
                <a:cs typeface="Aran"/>
                <a:sym typeface="Aran"/>
              </a:rPr>
              <a:t> bahwa model secara keseluruhan tidak signifikan (p-value = 0.133).</a:t>
            </a:r>
          </a:p>
        </p:txBody>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3512335" y="3678410"/>
            <a:ext cx="11263330" cy="2930181"/>
          </a:xfrm>
          <a:custGeom>
            <a:avLst/>
            <a:gdLst/>
            <a:ahLst/>
            <a:cxnLst/>
            <a:rect r="r" b="b" t="t" l="l"/>
            <a:pathLst>
              <a:path h="2930181" w="11263330">
                <a:moveTo>
                  <a:pt x="0" y="0"/>
                </a:moveTo>
                <a:lnTo>
                  <a:pt x="11263330" y="0"/>
                </a:lnTo>
                <a:lnTo>
                  <a:pt x="11263330" y="2930180"/>
                </a:lnTo>
                <a:lnTo>
                  <a:pt x="0" y="2930180"/>
                </a:lnTo>
                <a:lnTo>
                  <a:pt x="0" y="0"/>
                </a:lnTo>
                <a:close/>
              </a:path>
            </a:pathLst>
          </a:custGeom>
          <a:blipFill>
            <a:blip r:embed="rId6"/>
            <a:stretch>
              <a:fillRect l="0" t="0" r="0" b="0"/>
            </a:stretch>
          </a:blipFill>
        </p:spPr>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1318627" y="2287899"/>
            <a:ext cx="9459549" cy="5711202"/>
          </a:xfrm>
          <a:custGeom>
            <a:avLst/>
            <a:gdLst/>
            <a:ahLst/>
            <a:cxnLst/>
            <a:rect r="r" b="b" t="t" l="l"/>
            <a:pathLst>
              <a:path h="5711202" w="9459549">
                <a:moveTo>
                  <a:pt x="0" y="0"/>
                </a:moveTo>
                <a:lnTo>
                  <a:pt x="9459548" y="0"/>
                </a:lnTo>
                <a:lnTo>
                  <a:pt x="9459548" y="5711202"/>
                </a:lnTo>
                <a:lnTo>
                  <a:pt x="0" y="5711202"/>
                </a:lnTo>
                <a:lnTo>
                  <a:pt x="0" y="0"/>
                </a:lnTo>
                <a:close/>
              </a:path>
            </a:pathLst>
          </a:custGeom>
          <a:blipFill>
            <a:blip r:embed="rId6"/>
            <a:stretch>
              <a:fillRect l="0" t="0" r="0" b="0"/>
            </a:stretch>
          </a:blipFill>
        </p:spPr>
      </p:sp>
      <p:sp>
        <p:nvSpPr>
          <p:cNvPr name="TextBox 10" id="10"/>
          <p:cNvSpPr txBox="true"/>
          <p:nvPr/>
        </p:nvSpPr>
        <p:spPr>
          <a:xfrm rot="0">
            <a:off x="11049862" y="2506208"/>
            <a:ext cx="5545545" cy="528955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Berdasarkan hasil kesimpulan yang muncul pada software Python, model regresi ini menunjukkan bahwa variabel HLS, RLS, dan Pengeluaran tidak memiliki pengaruh signifikan terhadap IPM, berdasarkan nilai p-value yang lebih besar dari 0.05. Dengan R-squared yang rendah (0.178), model ini hanya dapat menjelaskan sekitar 17.8% vari</a:t>
            </a:r>
            <a:r>
              <a:rPr lang="en-US" sz="2500">
                <a:solidFill>
                  <a:srgbClr val="FFFFFF"/>
                </a:solidFill>
                <a:latin typeface="Aran"/>
                <a:ea typeface="Aran"/>
                <a:cs typeface="Aran"/>
                <a:sym typeface="Aran"/>
              </a:rPr>
              <a:t>asi dalam IPM. Uji F menunjukkan</a:t>
            </a:r>
            <a:r>
              <a:rPr lang="en-US" sz="2500">
                <a:solidFill>
                  <a:srgbClr val="FFFFFF"/>
                </a:solidFill>
                <a:latin typeface="Aran"/>
                <a:ea typeface="Aran"/>
                <a:cs typeface="Aran"/>
                <a:sym typeface="Aran"/>
              </a:rPr>
              <a:t> bahwa model secara keseluruhan tidak signifikan (p-value = 0.133).</a:t>
            </a:r>
          </a:p>
        </p:txBody>
      </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2019221" y="2979785"/>
            <a:ext cx="14794629" cy="4327429"/>
          </a:xfrm>
          <a:custGeom>
            <a:avLst/>
            <a:gdLst/>
            <a:ahLst/>
            <a:cxnLst/>
            <a:rect r="r" b="b" t="t" l="l"/>
            <a:pathLst>
              <a:path h="4327429" w="14794629">
                <a:moveTo>
                  <a:pt x="0" y="0"/>
                </a:moveTo>
                <a:lnTo>
                  <a:pt x="14794630" y="0"/>
                </a:lnTo>
                <a:lnTo>
                  <a:pt x="14794630" y="4327430"/>
                </a:lnTo>
                <a:lnTo>
                  <a:pt x="0" y="4327430"/>
                </a:lnTo>
                <a:lnTo>
                  <a:pt x="0" y="0"/>
                </a:lnTo>
                <a:close/>
              </a:path>
            </a:pathLst>
          </a:custGeom>
          <a:blipFill>
            <a:blip r:embed="rId6"/>
            <a:stretch>
              <a:fillRect l="0" t="0" r="0" b="0"/>
            </a:stretch>
          </a:blipFill>
        </p:spPr>
      </p:sp>
    </p:spTree>
  </p:cSld>
  <p:clrMapOvr>
    <a:masterClrMapping/>
  </p:clrMapOvr>
  <p:transition spd="slow">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VALIDASI PERFORMA</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2034331" y="2424700"/>
            <a:ext cx="4707600" cy="3747670"/>
          </a:xfrm>
          <a:custGeom>
            <a:avLst/>
            <a:gdLst/>
            <a:ahLst/>
            <a:cxnLst/>
            <a:rect r="r" b="b" t="t" l="l"/>
            <a:pathLst>
              <a:path h="3747670" w="4707600">
                <a:moveTo>
                  <a:pt x="0" y="0"/>
                </a:moveTo>
                <a:lnTo>
                  <a:pt x="4707599" y="0"/>
                </a:lnTo>
                <a:lnTo>
                  <a:pt x="4707599" y="3747670"/>
                </a:lnTo>
                <a:lnTo>
                  <a:pt x="0" y="3747670"/>
                </a:lnTo>
                <a:lnTo>
                  <a:pt x="0" y="0"/>
                </a:lnTo>
                <a:close/>
              </a:path>
            </a:pathLst>
          </a:custGeom>
          <a:blipFill>
            <a:blip r:embed="rId6"/>
            <a:stretch>
              <a:fillRect l="0" t="0" r="0" b="0"/>
            </a:stretch>
          </a:blipFill>
        </p:spPr>
      </p:sp>
      <p:sp>
        <p:nvSpPr>
          <p:cNvPr name="Freeform 10" id="10"/>
          <p:cNvSpPr/>
          <p:nvPr/>
        </p:nvSpPr>
        <p:spPr>
          <a:xfrm flipH="false" flipV="false" rot="0">
            <a:off x="10851010" y="2424700"/>
            <a:ext cx="5744398" cy="5708866"/>
          </a:xfrm>
          <a:custGeom>
            <a:avLst/>
            <a:gdLst/>
            <a:ahLst/>
            <a:cxnLst/>
            <a:rect r="r" b="b" t="t" l="l"/>
            <a:pathLst>
              <a:path h="5708866" w="5744398">
                <a:moveTo>
                  <a:pt x="0" y="0"/>
                </a:moveTo>
                <a:lnTo>
                  <a:pt x="5744398" y="0"/>
                </a:lnTo>
                <a:lnTo>
                  <a:pt x="5744398" y="5708866"/>
                </a:lnTo>
                <a:lnTo>
                  <a:pt x="0" y="5708866"/>
                </a:lnTo>
                <a:lnTo>
                  <a:pt x="0" y="0"/>
                </a:lnTo>
                <a:close/>
              </a:path>
            </a:pathLst>
          </a:custGeom>
          <a:blipFill>
            <a:blip r:embed="rId7"/>
            <a:stretch>
              <a:fillRect l="0" t="0" r="0" b="0"/>
            </a:stretch>
          </a:blipFill>
        </p:spPr>
      </p:sp>
      <p:sp>
        <p:nvSpPr>
          <p:cNvPr name="TextBox 11" id="11"/>
          <p:cNvSpPr txBox="true"/>
          <p:nvPr/>
        </p:nvSpPr>
        <p:spPr>
          <a:xfrm rot="0">
            <a:off x="1852781" y="6458120"/>
            <a:ext cx="8259147" cy="2594557"/>
          </a:xfrm>
          <a:prstGeom prst="rect">
            <a:avLst/>
          </a:prstGeom>
        </p:spPr>
        <p:txBody>
          <a:bodyPr anchor="t" rtlCol="false" tIns="0" lIns="0" bIns="0" rIns="0">
            <a:spAutoFit/>
          </a:bodyPr>
          <a:lstStyle/>
          <a:p>
            <a:pPr algn="just">
              <a:lnSpc>
                <a:spcPts val="2945"/>
              </a:lnSpc>
            </a:pPr>
            <a:r>
              <a:rPr lang="en-US" sz="2104">
                <a:solidFill>
                  <a:srgbClr val="FFFFFF"/>
                </a:solidFill>
                <a:latin typeface="Aran"/>
                <a:ea typeface="Aran"/>
                <a:cs typeface="Aran"/>
                <a:sym typeface="Aran"/>
              </a:rPr>
              <a:t>Validasi performa model dilakukan menggunakan RMSE dan MAE, di mana hasil perhitungan di R menunjukkan RMSE sebesar 3.0776 dan MAE sebesar 2.3456, sedangkan validasi tambahan menggunakan Python menghasilkan R-squared sebesar 0.1784, MSE sebesar 9.4715, dan RMSE sebesar 3.0776, dengan sedikit perbedaan h</a:t>
            </a:r>
            <a:r>
              <a:rPr lang="en-US" sz="2104">
                <a:solidFill>
                  <a:srgbClr val="FFFFFF"/>
                </a:solidFill>
                <a:latin typeface="Aran"/>
                <a:ea typeface="Aran"/>
                <a:cs typeface="Aran"/>
                <a:sym typeface="Aran"/>
              </a:rPr>
              <a:t>asil yang dapat terjadi akibat</a:t>
            </a:r>
            <a:r>
              <a:rPr lang="en-US" sz="2104">
                <a:solidFill>
                  <a:srgbClr val="FFFFFF"/>
                </a:solidFill>
                <a:latin typeface="Aran"/>
                <a:ea typeface="Aran"/>
                <a:cs typeface="Aran"/>
                <a:sym typeface="Aran"/>
              </a:rPr>
              <a:t> perbedaan metode perhitungan fungsi bawaan pada masing-masing platform.</a:t>
            </a:r>
          </a:p>
        </p:txBody>
      </p:sp>
    </p:spTree>
  </p:cSld>
  <p:clrMapOvr>
    <a:masterClrMapping/>
  </p:clrMapOvr>
  <p:transition spd="slow">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572677" y="5776246"/>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true" flipV="false" rot="0">
            <a:off x="14069651" y="2552313"/>
            <a:ext cx="5467253" cy="6447866"/>
          </a:xfrm>
          <a:custGeom>
            <a:avLst/>
            <a:gdLst/>
            <a:ahLst/>
            <a:cxnLst/>
            <a:rect r="r" b="b" t="t" l="l"/>
            <a:pathLst>
              <a:path h="6447866" w="5467253">
                <a:moveTo>
                  <a:pt x="5467253" y="0"/>
                </a:moveTo>
                <a:lnTo>
                  <a:pt x="0" y="0"/>
                </a:lnTo>
                <a:lnTo>
                  <a:pt x="0" y="6447866"/>
                </a:lnTo>
                <a:lnTo>
                  <a:pt x="5467253" y="6447866"/>
                </a:lnTo>
                <a:lnTo>
                  <a:pt x="5467253" y="0"/>
                </a:lnTo>
                <a:close/>
              </a:path>
            </a:pathLst>
          </a:custGeom>
          <a:blipFill>
            <a:blip r:embed="rId4"/>
            <a:stretch>
              <a:fillRect l="0" t="0" r="0" b="0"/>
            </a:stretch>
          </a:blipFill>
        </p:spPr>
      </p:sp>
      <p:sp>
        <p:nvSpPr>
          <p:cNvPr name="Freeform 5" id="5"/>
          <p:cNvSpPr/>
          <p:nvPr/>
        </p:nvSpPr>
        <p:spPr>
          <a:xfrm flipH="false" flipV="false" rot="0">
            <a:off x="-555388" y="4634789"/>
            <a:ext cx="3920352" cy="4623511"/>
          </a:xfrm>
          <a:custGeom>
            <a:avLst/>
            <a:gdLst/>
            <a:ahLst/>
            <a:cxnLst/>
            <a:rect r="r" b="b" t="t" l="l"/>
            <a:pathLst>
              <a:path h="4623511" w="3920352">
                <a:moveTo>
                  <a:pt x="0" y="0"/>
                </a:moveTo>
                <a:lnTo>
                  <a:pt x="3920352" y="0"/>
                </a:lnTo>
                <a:lnTo>
                  <a:pt x="3920352" y="4623511"/>
                </a:lnTo>
                <a:lnTo>
                  <a:pt x="0" y="4623511"/>
                </a:lnTo>
                <a:lnTo>
                  <a:pt x="0" y="0"/>
                </a:lnTo>
                <a:close/>
              </a:path>
            </a:pathLst>
          </a:custGeom>
          <a:blipFill>
            <a:blip r:embed="rId4"/>
            <a:stretch>
              <a:fillRect l="0" t="0" r="0" b="0"/>
            </a:stretch>
          </a:blipFill>
        </p:spPr>
      </p:sp>
      <p:sp>
        <p:nvSpPr>
          <p:cNvPr name="Freeform 6" id="6"/>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5"/>
            <a:stretch>
              <a:fillRect l="0" t="0" r="0" b="0"/>
            </a:stretch>
          </a:blipFill>
        </p:spPr>
      </p:sp>
      <p:sp>
        <p:nvSpPr>
          <p:cNvPr name="TextBox 7" id="7"/>
          <p:cNvSpPr txBox="true"/>
          <p:nvPr/>
        </p:nvSpPr>
        <p:spPr>
          <a:xfrm rot="0">
            <a:off x="5042930" y="2275204"/>
            <a:ext cx="8202141" cy="2868296"/>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GENERALIZED LEAST SQUARE (GLS)</a:t>
            </a:r>
          </a:p>
        </p:txBody>
      </p:sp>
      <p:sp>
        <p:nvSpPr>
          <p:cNvPr name="Freeform 8" id="8"/>
          <p:cNvSpPr/>
          <p:nvPr/>
        </p:nvSpPr>
        <p:spPr>
          <a:xfrm flipH="false" flipV="false" rot="0">
            <a:off x="0" y="-1035087"/>
            <a:ext cx="7229991" cy="3142848"/>
          </a:xfrm>
          <a:custGeom>
            <a:avLst/>
            <a:gdLst/>
            <a:ahLst/>
            <a:cxnLst/>
            <a:rect r="r" b="b" t="t" l="l"/>
            <a:pathLst>
              <a:path h="3142848" w="7229991">
                <a:moveTo>
                  <a:pt x="0" y="0"/>
                </a:moveTo>
                <a:lnTo>
                  <a:pt x="7229991" y="0"/>
                </a:lnTo>
                <a:lnTo>
                  <a:pt x="7229991" y="3142848"/>
                </a:lnTo>
                <a:lnTo>
                  <a:pt x="0" y="3142848"/>
                </a:lnTo>
                <a:lnTo>
                  <a:pt x="0" y="0"/>
                </a:lnTo>
                <a:close/>
              </a:path>
            </a:pathLst>
          </a:custGeom>
          <a:blipFill>
            <a:blip r:embed="rId6"/>
            <a:stretch>
              <a:fillRect l="0" t="0" r="0" b="0"/>
            </a:stretch>
          </a:blipFill>
        </p:spPr>
      </p:sp>
      <p:sp>
        <p:nvSpPr>
          <p:cNvPr name="Freeform 9" id="9"/>
          <p:cNvSpPr/>
          <p:nvPr/>
        </p:nvSpPr>
        <p:spPr>
          <a:xfrm flipH="false" flipV="false" rot="0">
            <a:off x="15324107" y="-195792"/>
            <a:ext cx="5715554" cy="2484528"/>
          </a:xfrm>
          <a:custGeom>
            <a:avLst/>
            <a:gdLst/>
            <a:ahLst/>
            <a:cxnLst/>
            <a:rect r="r" b="b" t="t" l="l"/>
            <a:pathLst>
              <a:path h="2484528" w="5715554">
                <a:moveTo>
                  <a:pt x="0" y="0"/>
                </a:moveTo>
                <a:lnTo>
                  <a:pt x="5715553" y="0"/>
                </a:lnTo>
                <a:lnTo>
                  <a:pt x="5715553" y="2484528"/>
                </a:lnTo>
                <a:lnTo>
                  <a:pt x="0" y="2484528"/>
                </a:lnTo>
                <a:lnTo>
                  <a:pt x="0" y="0"/>
                </a:lnTo>
                <a:close/>
              </a:path>
            </a:pathLst>
          </a:custGeom>
          <a:blipFill>
            <a:blip r:embed="rId6"/>
            <a:stretch>
              <a:fillRect l="0" t="0" r="0" b="0"/>
            </a:stretch>
          </a:blipFill>
        </p:spPr>
      </p:sp>
      <p:sp>
        <p:nvSpPr>
          <p:cNvPr name="Freeform 10" id="10"/>
          <p:cNvSpPr/>
          <p:nvPr/>
        </p:nvSpPr>
        <p:spPr>
          <a:xfrm flipH="false" flipV="false" rot="0">
            <a:off x="10214449" y="-707033"/>
            <a:ext cx="2532880" cy="2814793"/>
          </a:xfrm>
          <a:custGeom>
            <a:avLst/>
            <a:gdLst/>
            <a:ahLst/>
            <a:cxnLst/>
            <a:rect r="r" b="b" t="t" l="l"/>
            <a:pathLst>
              <a:path h="2814793" w="2532880">
                <a:moveTo>
                  <a:pt x="0" y="0"/>
                </a:moveTo>
                <a:lnTo>
                  <a:pt x="2532880" y="0"/>
                </a:lnTo>
                <a:lnTo>
                  <a:pt x="2532880" y="2814794"/>
                </a:lnTo>
                <a:lnTo>
                  <a:pt x="0" y="2814794"/>
                </a:lnTo>
                <a:lnTo>
                  <a:pt x="0" y="0"/>
                </a:lnTo>
                <a:close/>
              </a:path>
            </a:pathLst>
          </a:custGeom>
          <a:blipFill>
            <a:blip r:embed="rId7"/>
            <a:stretch>
              <a:fillRect l="0" t="0" r="0" b="0"/>
            </a:stretch>
          </a:blipFill>
        </p:spPr>
      </p:sp>
      <p:sp>
        <p:nvSpPr>
          <p:cNvPr name="Freeform 11" id="11"/>
          <p:cNvSpPr/>
          <p:nvPr/>
        </p:nvSpPr>
        <p:spPr>
          <a:xfrm flipH="false" flipV="false" rot="0">
            <a:off x="6554293" y="8501458"/>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8"/>
            <a:stretch>
              <a:fillRect l="0" t="0" r="0" b="0"/>
            </a:stretch>
          </a:blipFill>
        </p:spPr>
      </p:sp>
    </p:spTree>
  </p:cSld>
  <p:clrMapOvr>
    <a:masterClrMapping/>
  </p:clrMapOvr>
  <p:transition spd="slow">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GLS</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TextBox 9" id="9"/>
          <p:cNvSpPr txBox="true"/>
          <p:nvPr/>
        </p:nvSpPr>
        <p:spPr>
          <a:xfrm rot="0">
            <a:off x="3565992" y="3007336"/>
            <a:ext cx="11185453" cy="2762782"/>
          </a:xfrm>
          <a:prstGeom prst="rect">
            <a:avLst/>
          </a:prstGeom>
        </p:spPr>
        <p:txBody>
          <a:bodyPr anchor="t" rtlCol="false" tIns="0" lIns="0" bIns="0" rIns="0">
            <a:spAutoFit/>
          </a:bodyPr>
          <a:lstStyle/>
          <a:p>
            <a:pPr algn="just">
              <a:lnSpc>
                <a:spcPts val="3645"/>
              </a:lnSpc>
            </a:pPr>
            <a:r>
              <a:rPr lang="en-US" sz="2604">
                <a:solidFill>
                  <a:srgbClr val="FFFFFF"/>
                </a:solidFill>
                <a:latin typeface="Aran"/>
                <a:ea typeface="Aran"/>
                <a:cs typeface="Aran"/>
                <a:sym typeface="Aran"/>
              </a:rPr>
              <a:t>GLS merupakan metode mengestimasi parameter suatu regresi linear yang tidak diketahui. GLS biasanya digunakan saat ada suatu korelasi antara residual model regresi (Aitken, 1935).</a:t>
            </a:r>
          </a:p>
          <a:p>
            <a:pPr algn="just">
              <a:lnSpc>
                <a:spcPts val="3645"/>
              </a:lnSpc>
            </a:pPr>
          </a:p>
          <a:p>
            <a:pPr algn="just">
              <a:lnSpc>
                <a:spcPts val="3645"/>
              </a:lnSpc>
            </a:pPr>
            <a:r>
              <a:rPr lang="en-US" sz="2604">
                <a:solidFill>
                  <a:srgbClr val="FFFFFF"/>
                </a:solidFill>
                <a:latin typeface="Aran"/>
                <a:ea typeface="Aran"/>
                <a:cs typeface="Aran"/>
                <a:sym typeface="Aran"/>
              </a:rPr>
              <a:t>metode ini digunakan untuk mengurangi kesalahan inferensi dibanding metode least sqare biasa dan weighted least square.</a:t>
            </a:r>
          </a:p>
        </p:txBody>
      </p:sp>
    </p:spTree>
  </p:cSld>
  <p:clrMapOvr>
    <a:masterClrMapping/>
  </p:clrMapOvr>
  <p:transition spd="slow">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4"/>
            <a:stretch>
              <a:fillRect l="0" t="0" r="0" b="0"/>
            </a:stretch>
          </a:blipFill>
        </p:spPr>
      </p:sp>
      <p:sp>
        <p:nvSpPr>
          <p:cNvPr name="Freeform 5" id="5"/>
          <p:cNvSpPr/>
          <p:nvPr/>
        </p:nvSpPr>
        <p:spPr>
          <a:xfrm flipH="false" flipV="false" rot="0">
            <a:off x="-2035968" y="-1358081"/>
            <a:ext cx="8254434" cy="3588169"/>
          </a:xfrm>
          <a:custGeom>
            <a:avLst/>
            <a:gdLst/>
            <a:ahLst/>
            <a:cxnLst/>
            <a:rect r="r" b="b" t="t" l="l"/>
            <a:pathLst>
              <a:path h="3588169" w="8254434">
                <a:moveTo>
                  <a:pt x="0" y="0"/>
                </a:moveTo>
                <a:lnTo>
                  <a:pt x="8254433" y="0"/>
                </a:lnTo>
                <a:lnTo>
                  <a:pt x="8254433" y="3588169"/>
                </a:lnTo>
                <a:lnTo>
                  <a:pt x="0" y="3588169"/>
                </a:lnTo>
                <a:lnTo>
                  <a:pt x="0" y="0"/>
                </a:lnTo>
                <a:close/>
              </a:path>
            </a:pathLst>
          </a:custGeom>
          <a:blipFill>
            <a:blip r:embed="rId5"/>
            <a:stretch>
              <a:fillRect l="0" t="0" r="0" b="0"/>
            </a:stretch>
          </a:blipFill>
        </p:spPr>
      </p:sp>
      <p:sp>
        <p:nvSpPr>
          <p:cNvPr name="Freeform 6" id="6"/>
          <p:cNvSpPr/>
          <p:nvPr/>
        </p:nvSpPr>
        <p:spPr>
          <a:xfrm flipH="false" flipV="false" rot="0">
            <a:off x="13091728" y="-912760"/>
            <a:ext cx="7067770" cy="3072331"/>
          </a:xfrm>
          <a:custGeom>
            <a:avLst/>
            <a:gdLst/>
            <a:ahLst/>
            <a:cxnLst/>
            <a:rect r="r" b="b" t="t" l="l"/>
            <a:pathLst>
              <a:path h="3072331" w="7067770">
                <a:moveTo>
                  <a:pt x="0" y="0"/>
                </a:moveTo>
                <a:lnTo>
                  <a:pt x="7067769" y="0"/>
                </a:lnTo>
                <a:lnTo>
                  <a:pt x="7067769" y="3072331"/>
                </a:lnTo>
                <a:lnTo>
                  <a:pt x="0" y="3072331"/>
                </a:lnTo>
                <a:lnTo>
                  <a:pt x="0" y="0"/>
                </a:lnTo>
                <a:close/>
              </a:path>
            </a:pathLst>
          </a:custGeom>
          <a:blipFill>
            <a:blip r:embed="rId5"/>
            <a:stretch>
              <a:fillRect l="0" t="0" r="0" b="0"/>
            </a:stretch>
          </a:blipFill>
        </p:spPr>
      </p:sp>
      <p:sp>
        <p:nvSpPr>
          <p:cNvPr name="Freeform 7" id="7"/>
          <p:cNvSpPr/>
          <p:nvPr/>
        </p:nvSpPr>
        <p:spPr>
          <a:xfrm flipH="false" flipV="false" rot="0">
            <a:off x="14730508" y="2659554"/>
            <a:ext cx="3729799" cy="8854123"/>
          </a:xfrm>
          <a:custGeom>
            <a:avLst/>
            <a:gdLst/>
            <a:ahLst/>
            <a:cxnLst/>
            <a:rect r="r" b="b" t="t" l="l"/>
            <a:pathLst>
              <a:path h="8854123" w="3729799">
                <a:moveTo>
                  <a:pt x="0" y="0"/>
                </a:moveTo>
                <a:lnTo>
                  <a:pt x="3729799" y="0"/>
                </a:lnTo>
                <a:lnTo>
                  <a:pt x="3729799" y="8854123"/>
                </a:lnTo>
                <a:lnTo>
                  <a:pt x="0" y="8854123"/>
                </a:lnTo>
                <a:lnTo>
                  <a:pt x="0" y="0"/>
                </a:lnTo>
                <a:close/>
              </a:path>
            </a:pathLst>
          </a:custGeom>
          <a:blipFill>
            <a:blip r:embed="rId6"/>
            <a:stretch>
              <a:fillRect l="0" t="0" r="0" b="0"/>
            </a:stretch>
          </a:blipFill>
        </p:spPr>
      </p:sp>
      <p:sp>
        <p:nvSpPr>
          <p:cNvPr name="Freeform 8" id="8"/>
          <p:cNvSpPr/>
          <p:nvPr/>
        </p:nvSpPr>
        <p:spPr>
          <a:xfrm flipH="false" flipV="false" rot="0">
            <a:off x="8158547" y="400021"/>
            <a:ext cx="1970906" cy="2190270"/>
          </a:xfrm>
          <a:custGeom>
            <a:avLst/>
            <a:gdLst/>
            <a:ahLst/>
            <a:cxnLst/>
            <a:rect r="r" b="b" t="t" l="l"/>
            <a:pathLst>
              <a:path h="2190270" w="1970906">
                <a:moveTo>
                  <a:pt x="0" y="0"/>
                </a:moveTo>
                <a:lnTo>
                  <a:pt x="1970906" y="0"/>
                </a:lnTo>
                <a:lnTo>
                  <a:pt x="1970906" y="2190270"/>
                </a:lnTo>
                <a:lnTo>
                  <a:pt x="0" y="2190270"/>
                </a:lnTo>
                <a:lnTo>
                  <a:pt x="0" y="0"/>
                </a:lnTo>
                <a:close/>
              </a:path>
            </a:pathLst>
          </a:custGeom>
          <a:blipFill>
            <a:blip r:embed="rId7"/>
            <a:stretch>
              <a:fillRect l="0" t="0" r="0" b="0"/>
            </a:stretch>
          </a:blipFill>
        </p:spPr>
      </p:sp>
      <p:sp>
        <p:nvSpPr>
          <p:cNvPr name="TextBox 9" id="9"/>
          <p:cNvSpPr txBox="true"/>
          <p:nvPr/>
        </p:nvSpPr>
        <p:spPr>
          <a:xfrm rot="0">
            <a:off x="3536556" y="2428366"/>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DAPAT DIGUNAKAN KETIKA?</a:t>
            </a:r>
          </a:p>
        </p:txBody>
      </p:sp>
      <p:sp>
        <p:nvSpPr>
          <p:cNvPr name="TextBox 10" id="10"/>
          <p:cNvSpPr txBox="true"/>
          <p:nvPr/>
        </p:nvSpPr>
        <p:spPr>
          <a:xfrm rot="0">
            <a:off x="4609822" y="4052537"/>
            <a:ext cx="9068356" cy="266065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GLS dapat digunakan ketika hubungan antar variabel bersifat linear, error memiliki varians tidak konstan (heteroskedastisitas), tterjadi autokorelasi antar error, tidak terdapat multikolinearitas tinggi antar variabel independen, serta data memiliki karakteristik residual yang berdistribusi normal (terutama untuk keperluan inferensi).</a:t>
            </a:r>
          </a:p>
        </p:txBody>
      </p:sp>
      <p:sp>
        <p:nvSpPr>
          <p:cNvPr name="Freeform 11" id="11"/>
          <p:cNvSpPr/>
          <p:nvPr/>
        </p:nvSpPr>
        <p:spPr>
          <a:xfrm flipH="true" flipV="false" rot="0">
            <a:off x="-100898" y="2230088"/>
            <a:ext cx="3466719" cy="8229600"/>
          </a:xfrm>
          <a:custGeom>
            <a:avLst/>
            <a:gdLst/>
            <a:ahLst/>
            <a:cxnLst/>
            <a:rect r="r" b="b" t="t" l="l"/>
            <a:pathLst>
              <a:path h="8229600" w="3466719">
                <a:moveTo>
                  <a:pt x="3466719" y="0"/>
                </a:moveTo>
                <a:lnTo>
                  <a:pt x="0" y="0"/>
                </a:lnTo>
                <a:lnTo>
                  <a:pt x="0" y="8229600"/>
                </a:lnTo>
                <a:lnTo>
                  <a:pt x="3466719" y="8229600"/>
                </a:lnTo>
                <a:lnTo>
                  <a:pt x="3466719" y="0"/>
                </a:lnTo>
                <a:close/>
              </a:path>
            </a:pathLst>
          </a:custGeom>
          <a:blipFill>
            <a:blip r:embed="rId6"/>
            <a:stretch>
              <a:fillRect l="0" t="0" r="0" b="0"/>
            </a:stretch>
          </a:blipFill>
        </p:spPr>
      </p:sp>
    </p:spTree>
  </p:cSld>
  <p:clrMapOvr>
    <a:masterClrMapping/>
  </p:clrMapOvr>
  <p:transition spd="slow">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572677" y="5776246"/>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true" flipV="false" rot="0">
            <a:off x="14069651" y="2552313"/>
            <a:ext cx="5467253" cy="6447866"/>
          </a:xfrm>
          <a:custGeom>
            <a:avLst/>
            <a:gdLst/>
            <a:ahLst/>
            <a:cxnLst/>
            <a:rect r="r" b="b" t="t" l="l"/>
            <a:pathLst>
              <a:path h="6447866" w="5467253">
                <a:moveTo>
                  <a:pt x="5467253" y="0"/>
                </a:moveTo>
                <a:lnTo>
                  <a:pt x="0" y="0"/>
                </a:lnTo>
                <a:lnTo>
                  <a:pt x="0" y="6447866"/>
                </a:lnTo>
                <a:lnTo>
                  <a:pt x="5467253" y="6447866"/>
                </a:lnTo>
                <a:lnTo>
                  <a:pt x="5467253" y="0"/>
                </a:lnTo>
                <a:close/>
              </a:path>
            </a:pathLst>
          </a:custGeom>
          <a:blipFill>
            <a:blip r:embed="rId4"/>
            <a:stretch>
              <a:fillRect l="0" t="0" r="0" b="0"/>
            </a:stretch>
          </a:blipFill>
        </p:spPr>
      </p:sp>
      <p:sp>
        <p:nvSpPr>
          <p:cNvPr name="Freeform 5" id="5"/>
          <p:cNvSpPr/>
          <p:nvPr/>
        </p:nvSpPr>
        <p:spPr>
          <a:xfrm flipH="false" flipV="false" rot="0">
            <a:off x="-555388" y="4634789"/>
            <a:ext cx="3920352" cy="4623511"/>
          </a:xfrm>
          <a:custGeom>
            <a:avLst/>
            <a:gdLst/>
            <a:ahLst/>
            <a:cxnLst/>
            <a:rect r="r" b="b" t="t" l="l"/>
            <a:pathLst>
              <a:path h="4623511" w="3920352">
                <a:moveTo>
                  <a:pt x="0" y="0"/>
                </a:moveTo>
                <a:lnTo>
                  <a:pt x="3920352" y="0"/>
                </a:lnTo>
                <a:lnTo>
                  <a:pt x="3920352" y="4623511"/>
                </a:lnTo>
                <a:lnTo>
                  <a:pt x="0" y="4623511"/>
                </a:lnTo>
                <a:lnTo>
                  <a:pt x="0" y="0"/>
                </a:lnTo>
                <a:close/>
              </a:path>
            </a:pathLst>
          </a:custGeom>
          <a:blipFill>
            <a:blip r:embed="rId4"/>
            <a:stretch>
              <a:fillRect l="0" t="0" r="0" b="0"/>
            </a:stretch>
          </a:blipFill>
        </p:spPr>
      </p:sp>
      <p:sp>
        <p:nvSpPr>
          <p:cNvPr name="Freeform 6" id="6"/>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5"/>
            <a:stretch>
              <a:fillRect l="0" t="0" r="0" b="0"/>
            </a:stretch>
          </a:blipFill>
        </p:spPr>
      </p:sp>
      <p:sp>
        <p:nvSpPr>
          <p:cNvPr name="TextBox 7" id="7"/>
          <p:cNvSpPr txBox="true"/>
          <p:nvPr/>
        </p:nvSpPr>
        <p:spPr>
          <a:xfrm rot="0">
            <a:off x="5042930" y="2275204"/>
            <a:ext cx="8202141" cy="2868296"/>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ORDINARY LEAST SQUARE (OLS)</a:t>
            </a:r>
          </a:p>
        </p:txBody>
      </p:sp>
      <p:sp>
        <p:nvSpPr>
          <p:cNvPr name="Freeform 8" id="8"/>
          <p:cNvSpPr/>
          <p:nvPr/>
        </p:nvSpPr>
        <p:spPr>
          <a:xfrm flipH="false" flipV="false" rot="0">
            <a:off x="0" y="-1035087"/>
            <a:ext cx="7229991" cy="3142848"/>
          </a:xfrm>
          <a:custGeom>
            <a:avLst/>
            <a:gdLst/>
            <a:ahLst/>
            <a:cxnLst/>
            <a:rect r="r" b="b" t="t" l="l"/>
            <a:pathLst>
              <a:path h="3142848" w="7229991">
                <a:moveTo>
                  <a:pt x="0" y="0"/>
                </a:moveTo>
                <a:lnTo>
                  <a:pt x="7229991" y="0"/>
                </a:lnTo>
                <a:lnTo>
                  <a:pt x="7229991" y="3142848"/>
                </a:lnTo>
                <a:lnTo>
                  <a:pt x="0" y="3142848"/>
                </a:lnTo>
                <a:lnTo>
                  <a:pt x="0" y="0"/>
                </a:lnTo>
                <a:close/>
              </a:path>
            </a:pathLst>
          </a:custGeom>
          <a:blipFill>
            <a:blip r:embed="rId6"/>
            <a:stretch>
              <a:fillRect l="0" t="0" r="0" b="0"/>
            </a:stretch>
          </a:blipFill>
        </p:spPr>
      </p:sp>
      <p:sp>
        <p:nvSpPr>
          <p:cNvPr name="Freeform 9" id="9"/>
          <p:cNvSpPr/>
          <p:nvPr/>
        </p:nvSpPr>
        <p:spPr>
          <a:xfrm flipH="false" flipV="false" rot="0">
            <a:off x="15324107" y="-195792"/>
            <a:ext cx="5715554" cy="2484528"/>
          </a:xfrm>
          <a:custGeom>
            <a:avLst/>
            <a:gdLst/>
            <a:ahLst/>
            <a:cxnLst/>
            <a:rect r="r" b="b" t="t" l="l"/>
            <a:pathLst>
              <a:path h="2484528" w="5715554">
                <a:moveTo>
                  <a:pt x="0" y="0"/>
                </a:moveTo>
                <a:lnTo>
                  <a:pt x="5715553" y="0"/>
                </a:lnTo>
                <a:lnTo>
                  <a:pt x="5715553" y="2484528"/>
                </a:lnTo>
                <a:lnTo>
                  <a:pt x="0" y="2484528"/>
                </a:lnTo>
                <a:lnTo>
                  <a:pt x="0" y="0"/>
                </a:lnTo>
                <a:close/>
              </a:path>
            </a:pathLst>
          </a:custGeom>
          <a:blipFill>
            <a:blip r:embed="rId6"/>
            <a:stretch>
              <a:fillRect l="0" t="0" r="0" b="0"/>
            </a:stretch>
          </a:blipFill>
        </p:spPr>
      </p:sp>
      <p:sp>
        <p:nvSpPr>
          <p:cNvPr name="Freeform 10" id="10"/>
          <p:cNvSpPr/>
          <p:nvPr/>
        </p:nvSpPr>
        <p:spPr>
          <a:xfrm flipH="false" flipV="false" rot="0">
            <a:off x="10214449" y="-707033"/>
            <a:ext cx="2532880" cy="2814793"/>
          </a:xfrm>
          <a:custGeom>
            <a:avLst/>
            <a:gdLst/>
            <a:ahLst/>
            <a:cxnLst/>
            <a:rect r="r" b="b" t="t" l="l"/>
            <a:pathLst>
              <a:path h="2814793" w="2532880">
                <a:moveTo>
                  <a:pt x="0" y="0"/>
                </a:moveTo>
                <a:lnTo>
                  <a:pt x="2532880" y="0"/>
                </a:lnTo>
                <a:lnTo>
                  <a:pt x="2532880" y="2814794"/>
                </a:lnTo>
                <a:lnTo>
                  <a:pt x="0" y="2814794"/>
                </a:lnTo>
                <a:lnTo>
                  <a:pt x="0" y="0"/>
                </a:lnTo>
                <a:close/>
              </a:path>
            </a:pathLst>
          </a:custGeom>
          <a:blipFill>
            <a:blip r:embed="rId7"/>
            <a:stretch>
              <a:fillRect l="0" t="0" r="0" b="0"/>
            </a:stretch>
          </a:blipFill>
        </p:spPr>
      </p:sp>
      <p:sp>
        <p:nvSpPr>
          <p:cNvPr name="Freeform 11" id="11"/>
          <p:cNvSpPr/>
          <p:nvPr/>
        </p:nvSpPr>
        <p:spPr>
          <a:xfrm flipH="false" flipV="false" rot="0">
            <a:off x="6554293" y="8501458"/>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8"/>
            <a:stretch>
              <a:fillRect l="0" t="0" r="0" b="0"/>
            </a:stretch>
          </a:blipFill>
        </p:spPr>
      </p:sp>
    </p:spTree>
  </p:cSld>
  <p:clrMapOvr>
    <a:masterClrMapping/>
  </p:clrMapOvr>
  <p:transition spd="slow">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472697" y="-2902239"/>
            <a:ext cx="16815303" cy="14795664"/>
          </a:xfrm>
          <a:custGeom>
            <a:avLst/>
            <a:gdLst/>
            <a:ahLst/>
            <a:cxnLst/>
            <a:rect r="r" b="b" t="t" l="l"/>
            <a:pathLst>
              <a:path h="14795664" w="16815303">
                <a:moveTo>
                  <a:pt x="0" y="0"/>
                </a:moveTo>
                <a:lnTo>
                  <a:pt x="16815303" y="0"/>
                </a:lnTo>
                <a:lnTo>
                  <a:pt x="16815303" y="14795663"/>
                </a:lnTo>
                <a:lnTo>
                  <a:pt x="0" y="1479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9433" y="4833678"/>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5"/>
            <a:stretch>
              <a:fillRect l="0" t="0" r="0" b="0"/>
            </a:stretch>
          </a:blipFill>
        </p:spPr>
      </p:sp>
      <p:sp>
        <p:nvSpPr>
          <p:cNvPr name="Freeform 5" id="5"/>
          <p:cNvSpPr/>
          <p:nvPr/>
        </p:nvSpPr>
        <p:spPr>
          <a:xfrm flipH="true" flipV="false" rot="0">
            <a:off x="11938752" y="5143500"/>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5"/>
            <a:stretch>
              <a:fillRect l="0" t="0" r="0" b="0"/>
            </a:stretch>
          </a:blipFill>
        </p:spPr>
      </p:sp>
      <p:sp>
        <p:nvSpPr>
          <p:cNvPr name="Freeform 6" id="6"/>
          <p:cNvSpPr/>
          <p:nvPr/>
        </p:nvSpPr>
        <p:spPr>
          <a:xfrm flipH="false" flipV="false" rot="0">
            <a:off x="13830578" y="0"/>
            <a:ext cx="7268329" cy="3159513"/>
          </a:xfrm>
          <a:custGeom>
            <a:avLst/>
            <a:gdLst/>
            <a:ahLst/>
            <a:cxnLst/>
            <a:rect r="r" b="b" t="t" l="l"/>
            <a:pathLst>
              <a:path h="3159513" w="7268329">
                <a:moveTo>
                  <a:pt x="0" y="0"/>
                </a:moveTo>
                <a:lnTo>
                  <a:pt x="7268329" y="0"/>
                </a:lnTo>
                <a:lnTo>
                  <a:pt x="7268329" y="3159513"/>
                </a:lnTo>
                <a:lnTo>
                  <a:pt x="0" y="3159513"/>
                </a:lnTo>
                <a:lnTo>
                  <a:pt x="0" y="0"/>
                </a:lnTo>
                <a:close/>
              </a:path>
            </a:pathLst>
          </a:custGeom>
          <a:blipFill>
            <a:blip r:embed="rId6"/>
            <a:stretch>
              <a:fillRect l="0" t="0" r="0" b="0"/>
            </a:stretch>
          </a:blipFill>
        </p:spPr>
      </p:sp>
      <p:sp>
        <p:nvSpPr>
          <p:cNvPr name="Freeform 7" id="7"/>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5"/>
            <a:stretch>
              <a:fillRect l="0" t="0" r="0" b="0"/>
            </a:stretch>
          </a:blipFill>
        </p:spPr>
      </p:sp>
      <p:sp>
        <p:nvSpPr>
          <p:cNvPr name="Freeform 8" id="8"/>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5"/>
            <a:stretch>
              <a:fillRect l="0" t="0" r="0" b="0"/>
            </a:stretch>
          </a:blipFill>
        </p:spPr>
      </p:sp>
      <p:sp>
        <p:nvSpPr>
          <p:cNvPr name="Freeform 9" id="9"/>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6"/>
            <a:stretch>
              <a:fillRect l="0" t="0" r="0" b="0"/>
            </a:stretch>
          </a:blipFill>
        </p:spPr>
      </p:sp>
      <p:sp>
        <p:nvSpPr>
          <p:cNvPr name="Freeform 10" id="10"/>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6"/>
            <a:stretch>
              <a:fillRect l="0" t="0" r="0" b="0"/>
            </a:stretch>
          </a:blipFill>
        </p:spPr>
      </p:sp>
      <p:sp>
        <p:nvSpPr>
          <p:cNvPr name="TextBox 11" id="11"/>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DATA</a:t>
            </a:r>
          </a:p>
        </p:txBody>
      </p:sp>
      <p:sp>
        <p:nvSpPr>
          <p:cNvPr name="Freeform 12" id="12"/>
          <p:cNvSpPr/>
          <p:nvPr/>
        </p:nvSpPr>
        <p:spPr>
          <a:xfrm flipH="false" flipV="false" rot="0">
            <a:off x="1318627" y="2072938"/>
            <a:ext cx="8728919" cy="7754001"/>
          </a:xfrm>
          <a:custGeom>
            <a:avLst/>
            <a:gdLst/>
            <a:ahLst/>
            <a:cxnLst/>
            <a:rect r="r" b="b" t="t" l="l"/>
            <a:pathLst>
              <a:path h="7754001" w="8728919">
                <a:moveTo>
                  <a:pt x="0" y="0"/>
                </a:moveTo>
                <a:lnTo>
                  <a:pt x="8728919" y="0"/>
                </a:lnTo>
                <a:lnTo>
                  <a:pt x="8728919" y="7754001"/>
                </a:lnTo>
                <a:lnTo>
                  <a:pt x="0" y="7754001"/>
                </a:lnTo>
                <a:lnTo>
                  <a:pt x="0" y="0"/>
                </a:lnTo>
                <a:close/>
              </a:path>
            </a:pathLst>
          </a:custGeom>
          <a:blipFill>
            <a:blip r:embed="rId7"/>
            <a:stretch>
              <a:fillRect l="0" t="0" r="0" b="0"/>
            </a:stretch>
          </a:blipFill>
        </p:spPr>
      </p:sp>
      <p:sp>
        <p:nvSpPr>
          <p:cNvPr name="TextBox 13" id="13"/>
          <p:cNvSpPr txBox="true"/>
          <p:nvPr/>
        </p:nvSpPr>
        <p:spPr>
          <a:xfrm rot="0">
            <a:off x="10047546" y="2721153"/>
            <a:ext cx="7417197" cy="977404"/>
          </a:xfrm>
          <a:prstGeom prst="rect">
            <a:avLst/>
          </a:prstGeom>
        </p:spPr>
        <p:txBody>
          <a:bodyPr anchor="t" rtlCol="false" tIns="0" lIns="0" bIns="0" rIns="0">
            <a:spAutoFit/>
          </a:bodyPr>
          <a:lstStyle/>
          <a:p>
            <a:pPr algn="ctr">
              <a:lnSpc>
                <a:spcPts val="3991"/>
              </a:lnSpc>
              <a:spcBef>
                <a:spcPct val="0"/>
              </a:spcBef>
            </a:pPr>
            <a:r>
              <a:rPr lang="en-US" sz="2850">
                <a:solidFill>
                  <a:srgbClr val="082939"/>
                </a:solidFill>
                <a:latin typeface="Berthold Block"/>
                <a:ea typeface="Berthold Block"/>
                <a:cs typeface="Berthold Block"/>
                <a:sym typeface="Berthold Block"/>
              </a:rPr>
              <a:t>SUMBER : DIOLAH BERDASARKAN DATA DARI WEBSITE BPS.GO.ID</a:t>
            </a:r>
          </a:p>
        </p:txBody>
      </p:sp>
    </p:spTree>
  </p:cSld>
  <p:clrMapOvr>
    <a:masterClrMapping/>
  </p:clrMapOvr>
  <p:transition spd="slow">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472697" y="-2902239"/>
            <a:ext cx="16815303" cy="14795664"/>
          </a:xfrm>
          <a:custGeom>
            <a:avLst/>
            <a:gdLst/>
            <a:ahLst/>
            <a:cxnLst/>
            <a:rect r="r" b="b" t="t" l="l"/>
            <a:pathLst>
              <a:path h="14795664" w="16815303">
                <a:moveTo>
                  <a:pt x="0" y="0"/>
                </a:moveTo>
                <a:lnTo>
                  <a:pt x="16815303" y="0"/>
                </a:lnTo>
                <a:lnTo>
                  <a:pt x="16815303" y="14795663"/>
                </a:lnTo>
                <a:lnTo>
                  <a:pt x="0" y="14795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9433" y="4833678"/>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5"/>
            <a:stretch>
              <a:fillRect l="0" t="0" r="0" b="0"/>
            </a:stretch>
          </a:blipFill>
        </p:spPr>
      </p:sp>
      <p:sp>
        <p:nvSpPr>
          <p:cNvPr name="Freeform 5" id="5"/>
          <p:cNvSpPr/>
          <p:nvPr/>
        </p:nvSpPr>
        <p:spPr>
          <a:xfrm flipH="true" flipV="false" rot="0">
            <a:off x="11938752" y="5143500"/>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5"/>
            <a:stretch>
              <a:fillRect l="0" t="0" r="0" b="0"/>
            </a:stretch>
          </a:blipFill>
        </p:spPr>
      </p:sp>
      <p:sp>
        <p:nvSpPr>
          <p:cNvPr name="Freeform 6" id="6"/>
          <p:cNvSpPr/>
          <p:nvPr/>
        </p:nvSpPr>
        <p:spPr>
          <a:xfrm flipH="false" flipV="false" rot="0">
            <a:off x="13830578" y="0"/>
            <a:ext cx="7268329" cy="3159513"/>
          </a:xfrm>
          <a:custGeom>
            <a:avLst/>
            <a:gdLst/>
            <a:ahLst/>
            <a:cxnLst/>
            <a:rect r="r" b="b" t="t" l="l"/>
            <a:pathLst>
              <a:path h="3159513" w="7268329">
                <a:moveTo>
                  <a:pt x="0" y="0"/>
                </a:moveTo>
                <a:lnTo>
                  <a:pt x="7268329" y="0"/>
                </a:lnTo>
                <a:lnTo>
                  <a:pt x="7268329" y="3159513"/>
                </a:lnTo>
                <a:lnTo>
                  <a:pt x="0" y="3159513"/>
                </a:lnTo>
                <a:lnTo>
                  <a:pt x="0" y="0"/>
                </a:lnTo>
                <a:close/>
              </a:path>
            </a:pathLst>
          </a:custGeom>
          <a:blipFill>
            <a:blip r:embed="rId6"/>
            <a:stretch>
              <a:fillRect l="0" t="0" r="0" b="0"/>
            </a:stretch>
          </a:blipFill>
        </p:spPr>
      </p:sp>
      <p:sp>
        <p:nvSpPr>
          <p:cNvPr name="Freeform 7" id="7"/>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5"/>
            <a:stretch>
              <a:fillRect l="0" t="0" r="0" b="0"/>
            </a:stretch>
          </a:blipFill>
        </p:spPr>
      </p:sp>
      <p:sp>
        <p:nvSpPr>
          <p:cNvPr name="Freeform 8" id="8"/>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5"/>
            <a:stretch>
              <a:fillRect l="0" t="0" r="0" b="0"/>
            </a:stretch>
          </a:blipFill>
        </p:spPr>
      </p:sp>
      <p:sp>
        <p:nvSpPr>
          <p:cNvPr name="Freeform 9" id="9"/>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6"/>
            <a:stretch>
              <a:fillRect l="0" t="0" r="0" b="0"/>
            </a:stretch>
          </a:blipFill>
        </p:spPr>
      </p:sp>
      <p:sp>
        <p:nvSpPr>
          <p:cNvPr name="Freeform 10" id="10"/>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6"/>
            <a:stretch>
              <a:fillRect l="0" t="0" r="0" b="0"/>
            </a:stretch>
          </a:blipFill>
        </p:spPr>
      </p:sp>
      <p:sp>
        <p:nvSpPr>
          <p:cNvPr name="TextBox 11" id="11"/>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DATA</a:t>
            </a:r>
          </a:p>
        </p:txBody>
      </p:sp>
      <p:sp>
        <p:nvSpPr>
          <p:cNvPr name="TextBox 12" id="12"/>
          <p:cNvSpPr txBox="true"/>
          <p:nvPr/>
        </p:nvSpPr>
        <p:spPr>
          <a:xfrm rot="0">
            <a:off x="3466088" y="4819967"/>
            <a:ext cx="11355824" cy="1780540"/>
          </a:xfrm>
          <a:prstGeom prst="rect">
            <a:avLst/>
          </a:prstGeom>
        </p:spPr>
        <p:txBody>
          <a:bodyPr anchor="t" rtlCol="false" tIns="0" lIns="0" bIns="0" rIns="0">
            <a:spAutoFit/>
          </a:bodyPr>
          <a:lstStyle/>
          <a:p>
            <a:pPr algn="ctr">
              <a:lnSpc>
                <a:spcPts val="4759"/>
              </a:lnSpc>
            </a:pPr>
            <a:r>
              <a:rPr lang="en-US" sz="3399">
                <a:solidFill>
                  <a:srgbClr val="082939"/>
                </a:solidFill>
                <a:latin typeface="Canva Sans"/>
                <a:ea typeface="Canva Sans"/>
                <a:cs typeface="Canva Sans"/>
                <a:sym typeface="Canva Sans"/>
              </a:rPr>
              <a:t>data meerupakan data total pengeluara rumah tangga ,</a:t>
            </a:r>
          </a:p>
          <a:p>
            <a:pPr algn="ctr">
              <a:lnSpc>
                <a:spcPts val="4759"/>
              </a:lnSpc>
            </a:pPr>
            <a:r>
              <a:rPr lang="en-US" sz="3399">
                <a:solidFill>
                  <a:srgbClr val="082939"/>
                </a:solidFill>
                <a:latin typeface="Canva Sans"/>
                <a:ea typeface="Canva Sans"/>
                <a:cs typeface="Canva Sans"/>
                <a:sym typeface="Canva Sans"/>
              </a:rPr>
              <a:t>total orang miskin, dan jumlah penduduk diatas 25</a:t>
            </a:r>
          </a:p>
          <a:p>
            <a:pPr algn="ctr">
              <a:lnSpc>
                <a:spcPts val="4759"/>
              </a:lnSpc>
            </a:pPr>
            <a:r>
              <a:rPr lang="en-US" sz="3399">
                <a:solidFill>
                  <a:srgbClr val="082939"/>
                </a:solidFill>
                <a:latin typeface="Canva Sans"/>
                <a:ea typeface="Canva Sans"/>
                <a:cs typeface="Canva Sans"/>
                <a:sym typeface="Canva Sans"/>
              </a:rPr>
              <a:t>tahun pada 2024 dari 38 provinsi</a:t>
            </a:r>
          </a:p>
        </p:txBody>
      </p:sp>
    </p:spTree>
  </p:cSld>
  <p:clrMapOvr>
    <a:masterClrMapping/>
  </p:clrMapOvr>
  <p:transition spd="slow">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HETEROSKEDASTISITAS</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199485" y="2926670"/>
            <a:ext cx="8479606" cy="3220825"/>
          </a:xfrm>
          <a:custGeom>
            <a:avLst/>
            <a:gdLst/>
            <a:ahLst/>
            <a:cxnLst/>
            <a:rect r="r" b="b" t="t" l="l"/>
            <a:pathLst>
              <a:path h="3220825" w="8479606">
                <a:moveTo>
                  <a:pt x="0" y="0"/>
                </a:moveTo>
                <a:lnTo>
                  <a:pt x="8479607" y="0"/>
                </a:lnTo>
                <a:lnTo>
                  <a:pt x="8479607" y="3220825"/>
                </a:lnTo>
                <a:lnTo>
                  <a:pt x="0" y="3220825"/>
                </a:lnTo>
                <a:lnTo>
                  <a:pt x="0" y="0"/>
                </a:lnTo>
                <a:close/>
              </a:path>
            </a:pathLst>
          </a:custGeom>
          <a:blipFill>
            <a:blip r:embed="rId6"/>
            <a:stretch>
              <a:fillRect l="0" t="0" r="0" b="0"/>
            </a:stretch>
          </a:blipFill>
        </p:spPr>
      </p:sp>
      <p:sp>
        <p:nvSpPr>
          <p:cNvPr name="Freeform 10" id="10"/>
          <p:cNvSpPr/>
          <p:nvPr/>
        </p:nvSpPr>
        <p:spPr>
          <a:xfrm flipH="false" flipV="false" rot="0">
            <a:off x="10001283" y="2424700"/>
            <a:ext cx="7810806" cy="4427064"/>
          </a:xfrm>
          <a:custGeom>
            <a:avLst/>
            <a:gdLst/>
            <a:ahLst/>
            <a:cxnLst/>
            <a:rect r="r" b="b" t="t" l="l"/>
            <a:pathLst>
              <a:path h="4427064" w="7810806">
                <a:moveTo>
                  <a:pt x="0" y="0"/>
                </a:moveTo>
                <a:lnTo>
                  <a:pt x="7810807" y="0"/>
                </a:lnTo>
                <a:lnTo>
                  <a:pt x="7810807" y="4427064"/>
                </a:lnTo>
                <a:lnTo>
                  <a:pt x="0" y="4427064"/>
                </a:lnTo>
                <a:lnTo>
                  <a:pt x="0" y="0"/>
                </a:lnTo>
                <a:close/>
              </a:path>
            </a:pathLst>
          </a:custGeom>
          <a:blipFill>
            <a:blip r:embed="rId7"/>
            <a:stretch>
              <a:fillRect l="0" t="0" r="0" b="0"/>
            </a:stretch>
          </a:blipFill>
        </p:spPr>
      </p:sp>
      <p:sp>
        <p:nvSpPr>
          <p:cNvPr name="TextBox 11" id="11"/>
          <p:cNvSpPr txBox="true"/>
          <p:nvPr/>
        </p:nvSpPr>
        <p:spPr>
          <a:xfrm rot="0">
            <a:off x="2757783" y="6756514"/>
            <a:ext cx="6819176" cy="222250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hasil pengujian yang didapat dari kedua software yang menggunakan bp-test menunjukkan bahwa nilai P-value sebesar 0.007 yang artinya &lt;0.05 sehingga memberi h</a:t>
            </a:r>
            <a:r>
              <a:rPr lang="en-US" sz="2500">
                <a:solidFill>
                  <a:srgbClr val="FFFFFF"/>
                </a:solidFill>
                <a:latin typeface="Aran"/>
                <a:ea typeface="Aran"/>
                <a:cs typeface="Aran"/>
                <a:sym typeface="Aran"/>
              </a:rPr>
              <a:t>asil</a:t>
            </a:r>
            <a:r>
              <a:rPr lang="en-US" sz="2500">
                <a:solidFill>
                  <a:srgbClr val="FFFFFF"/>
                </a:solidFill>
                <a:latin typeface="Aran"/>
                <a:ea typeface="Aran"/>
                <a:cs typeface="Aran"/>
                <a:sym typeface="Aran"/>
              </a:rPr>
              <a:t> bahwa model ini  mengalami heteroskedasitas.</a:t>
            </a:r>
          </a:p>
        </p:txBody>
      </p:sp>
    </p:spTree>
  </p:cSld>
  <p:clrMapOvr>
    <a:masterClrMapping/>
  </p:clrMapOvr>
  <p:transition spd="slow">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NORMALITAS</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150808" y="2742198"/>
            <a:ext cx="7705871" cy="3318705"/>
          </a:xfrm>
          <a:custGeom>
            <a:avLst/>
            <a:gdLst/>
            <a:ahLst/>
            <a:cxnLst/>
            <a:rect r="r" b="b" t="t" l="l"/>
            <a:pathLst>
              <a:path h="3318705" w="7705871">
                <a:moveTo>
                  <a:pt x="0" y="0"/>
                </a:moveTo>
                <a:lnTo>
                  <a:pt x="7705871" y="0"/>
                </a:lnTo>
                <a:lnTo>
                  <a:pt x="7705871" y="3318704"/>
                </a:lnTo>
                <a:lnTo>
                  <a:pt x="0" y="3318704"/>
                </a:lnTo>
                <a:lnTo>
                  <a:pt x="0" y="0"/>
                </a:lnTo>
                <a:close/>
              </a:path>
            </a:pathLst>
          </a:custGeom>
          <a:blipFill>
            <a:blip r:embed="rId6"/>
            <a:stretch>
              <a:fillRect l="0" t="0" r="0" b="0"/>
            </a:stretch>
          </a:blipFill>
        </p:spPr>
      </p:sp>
      <p:sp>
        <p:nvSpPr>
          <p:cNvPr name="Freeform 10" id="10"/>
          <p:cNvSpPr/>
          <p:nvPr/>
        </p:nvSpPr>
        <p:spPr>
          <a:xfrm flipH="false" flipV="false" rot="0">
            <a:off x="8116156" y="2530475"/>
            <a:ext cx="9920889" cy="1690431"/>
          </a:xfrm>
          <a:custGeom>
            <a:avLst/>
            <a:gdLst/>
            <a:ahLst/>
            <a:cxnLst/>
            <a:rect r="r" b="b" t="t" l="l"/>
            <a:pathLst>
              <a:path h="1690431" w="9920889">
                <a:moveTo>
                  <a:pt x="0" y="0"/>
                </a:moveTo>
                <a:lnTo>
                  <a:pt x="9920890" y="0"/>
                </a:lnTo>
                <a:lnTo>
                  <a:pt x="9920890" y="1690431"/>
                </a:lnTo>
                <a:lnTo>
                  <a:pt x="0" y="1690431"/>
                </a:lnTo>
                <a:lnTo>
                  <a:pt x="0" y="0"/>
                </a:lnTo>
                <a:close/>
              </a:path>
            </a:pathLst>
          </a:custGeom>
          <a:blipFill>
            <a:blip r:embed="rId7"/>
            <a:stretch>
              <a:fillRect l="0" t="0" r="0" b="0"/>
            </a:stretch>
          </a:blipFill>
        </p:spPr>
      </p:sp>
      <p:sp>
        <p:nvSpPr>
          <p:cNvPr name="TextBox 11" id="11"/>
          <p:cNvSpPr txBox="true"/>
          <p:nvPr/>
        </p:nvSpPr>
        <p:spPr>
          <a:xfrm rot="0">
            <a:off x="3786116" y="6908627"/>
            <a:ext cx="8660081" cy="134620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didapatkan bahwa nilai p-value yang &gt;0.05 sehingga me</a:t>
            </a:r>
            <a:r>
              <a:rPr lang="en-US" sz="2500">
                <a:solidFill>
                  <a:srgbClr val="FFFFFF"/>
                </a:solidFill>
                <a:latin typeface="Aran"/>
                <a:ea typeface="Aran"/>
                <a:cs typeface="Aran"/>
                <a:sym typeface="Aran"/>
              </a:rPr>
              <a:t>n</a:t>
            </a:r>
            <a:r>
              <a:rPr lang="en-US" sz="2500">
                <a:solidFill>
                  <a:srgbClr val="FFFFFF"/>
                </a:solidFill>
                <a:latin typeface="Aran"/>
                <a:ea typeface="Aran"/>
                <a:cs typeface="Aran"/>
                <a:sym typeface="Aran"/>
              </a:rPr>
              <a:t>an</a:t>
            </a:r>
            <a:r>
              <a:rPr lang="en-US" sz="2500">
                <a:solidFill>
                  <a:srgbClr val="FFFFFF"/>
                </a:solidFill>
                <a:latin typeface="Aran"/>
                <a:ea typeface="Aran"/>
                <a:cs typeface="Aran"/>
                <a:sym typeface="Aran"/>
              </a:rPr>
              <a:t>dakan bahwa residua</a:t>
            </a:r>
            <a:r>
              <a:rPr lang="en-US" sz="2500">
                <a:solidFill>
                  <a:srgbClr val="FFFFFF"/>
                </a:solidFill>
                <a:latin typeface="Aran"/>
                <a:ea typeface="Aran"/>
                <a:cs typeface="Aran"/>
                <a:sym typeface="Aran"/>
              </a:rPr>
              <a:t>l</a:t>
            </a:r>
            <a:r>
              <a:rPr lang="en-US" sz="2500">
                <a:solidFill>
                  <a:srgbClr val="FFFFFF"/>
                </a:solidFill>
                <a:latin typeface="Aran"/>
                <a:ea typeface="Aran"/>
                <a:cs typeface="Aran"/>
                <a:sym typeface="Aran"/>
              </a:rPr>
              <a:t> model regresi ini berdistribusi normal</a:t>
            </a:r>
          </a:p>
        </p:txBody>
      </p:sp>
    </p:spTree>
  </p:cSld>
  <p:clrMapOvr>
    <a:masterClrMapping/>
  </p:clrMapOvr>
  <p:transition spd="slow">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AUTO KORELASI</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364808" y="2072707"/>
            <a:ext cx="8021994" cy="3070793"/>
          </a:xfrm>
          <a:custGeom>
            <a:avLst/>
            <a:gdLst/>
            <a:ahLst/>
            <a:cxnLst/>
            <a:rect r="r" b="b" t="t" l="l"/>
            <a:pathLst>
              <a:path h="3070793" w="8021994">
                <a:moveTo>
                  <a:pt x="0" y="0"/>
                </a:moveTo>
                <a:lnTo>
                  <a:pt x="8021994" y="0"/>
                </a:lnTo>
                <a:lnTo>
                  <a:pt x="8021994" y="3070793"/>
                </a:lnTo>
                <a:lnTo>
                  <a:pt x="0" y="3070793"/>
                </a:lnTo>
                <a:lnTo>
                  <a:pt x="0" y="0"/>
                </a:lnTo>
                <a:close/>
              </a:path>
            </a:pathLst>
          </a:custGeom>
          <a:blipFill>
            <a:blip r:embed="rId6"/>
            <a:stretch>
              <a:fillRect l="0" t="0" r="-20093" b="0"/>
            </a:stretch>
          </a:blipFill>
        </p:spPr>
      </p:sp>
      <p:sp>
        <p:nvSpPr>
          <p:cNvPr name="Freeform 10" id="10"/>
          <p:cNvSpPr/>
          <p:nvPr/>
        </p:nvSpPr>
        <p:spPr>
          <a:xfrm flipH="false" flipV="false" rot="0">
            <a:off x="8480108" y="1958077"/>
            <a:ext cx="9750158" cy="3300054"/>
          </a:xfrm>
          <a:custGeom>
            <a:avLst/>
            <a:gdLst/>
            <a:ahLst/>
            <a:cxnLst/>
            <a:rect r="r" b="b" t="t" l="l"/>
            <a:pathLst>
              <a:path h="3300054" w="9750158">
                <a:moveTo>
                  <a:pt x="0" y="0"/>
                </a:moveTo>
                <a:lnTo>
                  <a:pt x="9750158" y="0"/>
                </a:lnTo>
                <a:lnTo>
                  <a:pt x="9750158" y="3300053"/>
                </a:lnTo>
                <a:lnTo>
                  <a:pt x="0" y="3300053"/>
                </a:lnTo>
                <a:lnTo>
                  <a:pt x="0" y="0"/>
                </a:lnTo>
                <a:close/>
              </a:path>
            </a:pathLst>
          </a:custGeom>
          <a:blipFill>
            <a:blip r:embed="rId7"/>
            <a:stretch>
              <a:fillRect l="0" t="0" r="0" b="0"/>
            </a:stretch>
          </a:blipFill>
        </p:spPr>
      </p:sp>
      <p:sp>
        <p:nvSpPr>
          <p:cNvPr name="TextBox 11" id="11"/>
          <p:cNvSpPr txBox="true"/>
          <p:nvPr/>
        </p:nvSpPr>
        <p:spPr>
          <a:xfrm rot="0">
            <a:off x="2082482" y="5802255"/>
            <a:ext cx="6541069" cy="3456045"/>
          </a:xfrm>
          <a:prstGeom prst="rect">
            <a:avLst/>
          </a:prstGeom>
        </p:spPr>
        <p:txBody>
          <a:bodyPr anchor="t" rtlCol="false" tIns="0" lIns="0" bIns="0" rIns="0">
            <a:spAutoFit/>
          </a:bodyPr>
          <a:lstStyle/>
          <a:p>
            <a:pPr algn="just" marL="417818" indent="-208909" lvl="1">
              <a:lnSpc>
                <a:spcPts val="2709"/>
              </a:lnSpc>
              <a:buAutoNum type="arabicPeriod" startAt="1"/>
            </a:pPr>
            <a:r>
              <a:rPr lang="en-US" sz="1935">
                <a:solidFill>
                  <a:srgbClr val="FFFFFF"/>
                </a:solidFill>
                <a:latin typeface="Aran"/>
                <a:ea typeface="Aran"/>
                <a:cs typeface="Aran"/>
                <a:sym typeface="Aran"/>
              </a:rPr>
              <a:t>Pengambilan keputusan ada atau tidaknya autokorelasi menggunakan kriteria DW tabel dengan tingkat signifikansi 5% yaitu sebagai berikut :</a:t>
            </a:r>
          </a:p>
          <a:p>
            <a:pPr algn="just" marL="835637" indent="-278546" lvl="2">
              <a:lnSpc>
                <a:spcPts val="2709"/>
              </a:lnSpc>
              <a:buAutoNum type="alphaLcPeriod" startAt="1"/>
            </a:pPr>
            <a:r>
              <a:rPr lang="en-US" sz="1935">
                <a:solidFill>
                  <a:srgbClr val="FFFFFF"/>
                </a:solidFill>
                <a:latin typeface="Aran"/>
                <a:ea typeface="Aran"/>
                <a:cs typeface="Aran"/>
                <a:sym typeface="Aran"/>
              </a:rPr>
              <a:t>Nilai D-W di bawah -2 artinya terdapat autokorelasi po</a:t>
            </a:r>
            <a:r>
              <a:rPr lang="en-US" sz="1935">
                <a:solidFill>
                  <a:srgbClr val="FFFFFF"/>
                </a:solidFill>
                <a:latin typeface="Aran"/>
                <a:ea typeface="Aran"/>
                <a:cs typeface="Aran"/>
                <a:sym typeface="Aran"/>
              </a:rPr>
              <a:t>sitif.</a:t>
            </a:r>
          </a:p>
          <a:p>
            <a:pPr algn="just" marL="835637" indent="-278546" lvl="2">
              <a:lnSpc>
                <a:spcPts val="2709"/>
              </a:lnSpc>
              <a:buAutoNum type="alphaLcPeriod" startAt="1"/>
            </a:pPr>
            <a:r>
              <a:rPr lang="en-US" sz="1935">
                <a:solidFill>
                  <a:srgbClr val="FFFFFF"/>
                </a:solidFill>
                <a:latin typeface="Aran"/>
                <a:ea typeface="Aran"/>
                <a:cs typeface="Aran"/>
                <a:sym typeface="Aran"/>
              </a:rPr>
              <a:t>Nilai</a:t>
            </a:r>
            <a:r>
              <a:rPr lang="en-US" sz="1935">
                <a:solidFill>
                  <a:srgbClr val="FFFFFF"/>
                </a:solidFill>
                <a:latin typeface="Aran"/>
                <a:ea typeface="Aran"/>
                <a:cs typeface="Aran"/>
                <a:sym typeface="Aran"/>
              </a:rPr>
              <a:t> D-W di antara -2 sampai +2 artinya tidak ada autokorelasi.</a:t>
            </a:r>
          </a:p>
          <a:p>
            <a:pPr algn="just" marL="835637" indent="-278546" lvl="2">
              <a:lnSpc>
                <a:spcPts val="2709"/>
              </a:lnSpc>
              <a:buAutoNum type="alphaLcPeriod" startAt="1"/>
            </a:pPr>
            <a:r>
              <a:rPr lang="en-US" sz="1935">
                <a:solidFill>
                  <a:srgbClr val="FFFFFF"/>
                </a:solidFill>
                <a:latin typeface="Aran"/>
                <a:ea typeface="Aran"/>
                <a:cs typeface="Aran"/>
                <a:sym typeface="Aran"/>
              </a:rPr>
              <a:t>Nilai D-W di atas +2 artinya terdapat autokorelasi negatif. (Binus, 2021)</a:t>
            </a:r>
          </a:p>
          <a:p>
            <a:pPr algn="just">
              <a:lnSpc>
                <a:spcPts val="2709"/>
              </a:lnSpc>
            </a:pPr>
          </a:p>
        </p:txBody>
      </p:sp>
      <p:sp>
        <p:nvSpPr>
          <p:cNvPr name="TextBox 12" id="12"/>
          <p:cNvSpPr txBox="true"/>
          <p:nvPr/>
        </p:nvSpPr>
        <p:spPr>
          <a:xfrm rot="0">
            <a:off x="10379723" y="5844048"/>
            <a:ext cx="5627280" cy="222250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hasil uji didapatkan P-value sebesar 0.5189 yang menandakan &gt;0.05 sehingga memberikan ke</a:t>
            </a:r>
            <a:r>
              <a:rPr lang="en-US" sz="2500">
                <a:solidFill>
                  <a:srgbClr val="FFFFFF"/>
                </a:solidFill>
                <a:latin typeface="Aran"/>
                <a:ea typeface="Aran"/>
                <a:cs typeface="Aran"/>
                <a:sym typeface="Aran"/>
              </a:rPr>
              <a:t>simpulan</a:t>
            </a:r>
            <a:r>
              <a:rPr lang="en-US" sz="2500">
                <a:solidFill>
                  <a:srgbClr val="FFFFFF"/>
                </a:solidFill>
                <a:latin typeface="Aran"/>
                <a:ea typeface="Aran"/>
                <a:cs typeface="Aran"/>
                <a:sym typeface="Aran"/>
              </a:rPr>
              <a:t> bahwa model regresi ini tidak mengalami autokorelasi yang kuat</a:t>
            </a:r>
          </a:p>
        </p:txBody>
      </p:sp>
    </p:spTree>
  </p:cSld>
  <p:clrMapOvr>
    <a:masterClrMapping/>
  </p:clrMapOvr>
  <p:transition spd="slow">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MULI KOLINEARITY</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364808" y="3633613"/>
            <a:ext cx="5874190" cy="2515049"/>
          </a:xfrm>
          <a:custGeom>
            <a:avLst/>
            <a:gdLst/>
            <a:ahLst/>
            <a:cxnLst/>
            <a:rect r="r" b="b" t="t" l="l"/>
            <a:pathLst>
              <a:path h="2515049" w="5874190">
                <a:moveTo>
                  <a:pt x="0" y="0"/>
                </a:moveTo>
                <a:lnTo>
                  <a:pt x="5874189" y="0"/>
                </a:lnTo>
                <a:lnTo>
                  <a:pt x="5874189" y="2515049"/>
                </a:lnTo>
                <a:lnTo>
                  <a:pt x="0" y="2515049"/>
                </a:lnTo>
                <a:lnTo>
                  <a:pt x="0" y="0"/>
                </a:lnTo>
                <a:close/>
              </a:path>
            </a:pathLst>
          </a:custGeom>
          <a:blipFill>
            <a:blip r:embed="rId6"/>
            <a:stretch>
              <a:fillRect l="0" t="0" r="0" b="0"/>
            </a:stretch>
          </a:blipFill>
        </p:spPr>
      </p:sp>
      <p:sp>
        <p:nvSpPr>
          <p:cNvPr name="Freeform 10" id="10"/>
          <p:cNvSpPr/>
          <p:nvPr/>
        </p:nvSpPr>
        <p:spPr>
          <a:xfrm flipH="false" flipV="false" rot="0">
            <a:off x="6915506" y="2556684"/>
            <a:ext cx="9144000" cy="4088591"/>
          </a:xfrm>
          <a:custGeom>
            <a:avLst/>
            <a:gdLst/>
            <a:ahLst/>
            <a:cxnLst/>
            <a:rect r="r" b="b" t="t" l="l"/>
            <a:pathLst>
              <a:path h="4088591" w="9144000">
                <a:moveTo>
                  <a:pt x="0" y="0"/>
                </a:moveTo>
                <a:lnTo>
                  <a:pt x="9144000" y="0"/>
                </a:lnTo>
                <a:lnTo>
                  <a:pt x="9144000" y="4088591"/>
                </a:lnTo>
                <a:lnTo>
                  <a:pt x="0" y="4088591"/>
                </a:lnTo>
                <a:lnTo>
                  <a:pt x="0" y="0"/>
                </a:lnTo>
                <a:close/>
              </a:path>
            </a:pathLst>
          </a:custGeom>
          <a:blipFill>
            <a:blip r:embed="rId7"/>
            <a:stretch>
              <a:fillRect l="0" t="0" r="0" b="0"/>
            </a:stretch>
          </a:blipFill>
        </p:spPr>
      </p:sp>
    </p:spTree>
  </p:cSld>
  <p:clrMapOvr>
    <a:masterClrMapping/>
  </p:clrMapOvr>
  <p:transition spd="slow">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766490" y="8449690"/>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7"/>
            <a:stretch>
              <a:fillRect l="0" t="0" r="0" b="0"/>
            </a:stretch>
          </a:blipFill>
        </p:spPr>
      </p:sp>
      <p:sp>
        <p:nvSpPr>
          <p:cNvPr name="TextBox 10" id="10"/>
          <p:cNvSpPr txBox="true"/>
          <p:nvPr/>
        </p:nvSpPr>
        <p:spPr>
          <a:xfrm rot="0">
            <a:off x="3145124" y="269316"/>
            <a:ext cx="12595567"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ASUMSI MULTIKOLINEARITAS</a:t>
            </a:r>
          </a:p>
        </p:txBody>
      </p:sp>
      <p:sp>
        <p:nvSpPr>
          <p:cNvPr name="TextBox 11" id="11"/>
          <p:cNvSpPr txBox="true"/>
          <p:nvPr/>
        </p:nvSpPr>
        <p:spPr>
          <a:xfrm rot="0">
            <a:off x="4509978" y="2134838"/>
            <a:ext cx="9068356" cy="528955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berdasarkan hasil kedua software (R dan Jupyter) didapatkan kesimpulan bahwa tidak terjadi multikolinearitas, pengujian multikolinearitas dapat dilihat berdasarkan nilai Tolerance ataupun nilai Variance Inflation Factor (VIF) dengan kriteria sebagai berikut :</a:t>
            </a:r>
          </a:p>
          <a:p>
            <a:pPr algn="just" marL="539751" indent="-269876" lvl="1">
              <a:lnSpc>
                <a:spcPts val="3500"/>
              </a:lnSpc>
              <a:buAutoNum type="arabicPeriod" startAt="1"/>
            </a:pPr>
            <a:r>
              <a:rPr lang="en-US" sz="2500">
                <a:solidFill>
                  <a:srgbClr val="FFFFFF"/>
                </a:solidFill>
                <a:latin typeface="Aran"/>
                <a:ea typeface="Aran"/>
                <a:cs typeface="Aran"/>
                <a:sym typeface="Aran"/>
              </a:rPr>
              <a:t>Jika nilai VIF &lt; 10 atau nilai </a:t>
            </a:r>
            <a:r>
              <a:rPr lang="en-US" sz="2500" i="true">
                <a:solidFill>
                  <a:srgbClr val="FFFFFF"/>
                </a:solidFill>
                <a:latin typeface="Aran"/>
                <a:ea typeface="Aran"/>
                <a:cs typeface="Aran"/>
                <a:sym typeface="Aran"/>
              </a:rPr>
              <a:t>Tolerance</a:t>
            </a:r>
            <a:r>
              <a:rPr lang="en-US" sz="2500">
                <a:solidFill>
                  <a:srgbClr val="FFFFFF"/>
                </a:solidFill>
                <a:latin typeface="Aran"/>
                <a:ea typeface="Aran"/>
                <a:cs typeface="Aran"/>
                <a:sym typeface="Aran"/>
              </a:rPr>
              <a:t> &gt; 0,01, maka dinyatakan tidak terjadi multikolinearitas.</a:t>
            </a:r>
          </a:p>
          <a:p>
            <a:pPr algn="just" marL="539751" indent="-269876" lvl="1">
              <a:lnSpc>
                <a:spcPts val="3500"/>
              </a:lnSpc>
              <a:buAutoNum type="arabicPeriod" startAt="1"/>
            </a:pPr>
            <a:r>
              <a:rPr lang="en-US" sz="2500">
                <a:solidFill>
                  <a:srgbClr val="FFFFFF"/>
                </a:solidFill>
                <a:latin typeface="Aran"/>
                <a:ea typeface="Aran"/>
                <a:cs typeface="Aran"/>
                <a:sym typeface="Aran"/>
              </a:rPr>
              <a:t>Jika nilai VIF &gt; 10 atau nilai </a:t>
            </a:r>
            <a:r>
              <a:rPr lang="en-US" sz="2500" i="true">
                <a:solidFill>
                  <a:srgbClr val="FFFFFF"/>
                </a:solidFill>
                <a:latin typeface="Aran"/>
                <a:ea typeface="Aran"/>
                <a:cs typeface="Aran"/>
                <a:sym typeface="Aran"/>
              </a:rPr>
              <a:t>Tolerance</a:t>
            </a:r>
            <a:r>
              <a:rPr lang="en-US" sz="2500">
                <a:solidFill>
                  <a:srgbClr val="FFFFFF"/>
                </a:solidFill>
                <a:latin typeface="Aran"/>
                <a:ea typeface="Aran"/>
                <a:cs typeface="Aran"/>
                <a:sym typeface="Aran"/>
              </a:rPr>
              <a:t> &lt; 0,01, maka dinyatakan terjadi multikolinearitas.</a:t>
            </a:r>
          </a:p>
          <a:p>
            <a:pPr algn="just" marL="539751" indent="-269876" lvl="1">
              <a:lnSpc>
                <a:spcPts val="3500"/>
              </a:lnSpc>
              <a:buAutoNum type="arabicPeriod" startAt="1"/>
            </a:pPr>
            <a:r>
              <a:rPr lang="en-US" sz="2500">
                <a:solidFill>
                  <a:srgbClr val="FFFFFF"/>
                </a:solidFill>
                <a:latin typeface="Aran"/>
                <a:ea typeface="Aran"/>
                <a:cs typeface="Aran"/>
                <a:sym typeface="Aran"/>
              </a:rPr>
              <a:t>Jika koefisien korelasi masing-masing variabel bebas &gt; 0,8 maka terjadi multikolinearitas. Tetapi jika koefisien korelasi masing-masing variabel bebas &lt; 0,8 maka tidak terjadi multikolinearitas.  (Ghozali, 2016 dalam Binus, 2021)</a:t>
            </a:r>
          </a:p>
        </p:txBody>
      </p:sp>
    </p:spTree>
  </p:cSld>
  <p:clrMapOvr>
    <a:masterClrMapping/>
  </p:clrMapOvr>
  <p:transition spd="slow">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9" id="9"/>
          <p:cNvSpPr/>
          <p:nvPr/>
        </p:nvSpPr>
        <p:spPr>
          <a:xfrm flipH="false" flipV="false" rot="0">
            <a:off x="1812515" y="4824660"/>
            <a:ext cx="14512746" cy="2322039"/>
          </a:xfrm>
          <a:custGeom>
            <a:avLst/>
            <a:gdLst/>
            <a:ahLst/>
            <a:cxnLst/>
            <a:rect r="r" b="b" t="t" l="l"/>
            <a:pathLst>
              <a:path h="2322039" w="14512746">
                <a:moveTo>
                  <a:pt x="0" y="0"/>
                </a:moveTo>
                <a:lnTo>
                  <a:pt x="14512747" y="0"/>
                </a:lnTo>
                <a:lnTo>
                  <a:pt x="14512747" y="2322040"/>
                </a:lnTo>
                <a:lnTo>
                  <a:pt x="0" y="2322040"/>
                </a:lnTo>
                <a:lnTo>
                  <a:pt x="0" y="0"/>
                </a:lnTo>
                <a:close/>
              </a:path>
            </a:pathLst>
          </a:custGeom>
          <a:blipFill>
            <a:blip r:embed="rId8"/>
            <a:stretch>
              <a:fillRect l="0" t="0" r="0" b="0"/>
            </a:stretch>
          </a:blipFill>
        </p:spPr>
      </p:sp>
      <p:sp>
        <p:nvSpPr>
          <p:cNvPr name="TextBox 10" id="10"/>
          <p:cNvSpPr txBox="true"/>
          <p:nvPr/>
        </p:nvSpPr>
        <p:spPr>
          <a:xfrm rot="0">
            <a:off x="3297858" y="1875929"/>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MELAKUKAN GLS (R)</a:t>
            </a:r>
          </a:p>
        </p:txBody>
      </p:sp>
    </p:spTree>
  </p:cSld>
  <p:clrMapOvr>
    <a:masterClrMapping/>
  </p:clrMapOvr>
  <p:transition spd="slow">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9" id="9"/>
          <p:cNvSpPr/>
          <p:nvPr/>
        </p:nvSpPr>
        <p:spPr>
          <a:xfrm flipH="false" flipV="false" rot="0">
            <a:off x="3418259" y="3652525"/>
            <a:ext cx="11301259" cy="5481111"/>
          </a:xfrm>
          <a:custGeom>
            <a:avLst/>
            <a:gdLst/>
            <a:ahLst/>
            <a:cxnLst/>
            <a:rect r="r" b="b" t="t" l="l"/>
            <a:pathLst>
              <a:path h="5481111" w="11301259">
                <a:moveTo>
                  <a:pt x="0" y="0"/>
                </a:moveTo>
                <a:lnTo>
                  <a:pt x="11301259" y="0"/>
                </a:lnTo>
                <a:lnTo>
                  <a:pt x="11301259" y="5481111"/>
                </a:lnTo>
                <a:lnTo>
                  <a:pt x="0" y="5481111"/>
                </a:lnTo>
                <a:lnTo>
                  <a:pt x="0" y="0"/>
                </a:lnTo>
                <a:close/>
              </a:path>
            </a:pathLst>
          </a:custGeom>
          <a:blipFill>
            <a:blip r:embed="rId8"/>
            <a:stretch>
              <a:fillRect l="0" t="0" r="0" b="0"/>
            </a:stretch>
          </a:blipFill>
        </p:spPr>
      </p:sp>
      <p:sp>
        <p:nvSpPr>
          <p:cNvPr name="TextBox 10" id="10"/>
          <p:cNvSpPr txBox="true"/>
          <p:nvPr/>
        </p:nvSpPr>
        <p:spPr>
          <a:xfrm rot="0">
            <a:off x="3297858" y="1875929"/>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HASIL GLS (R)</a:t>
            </a:r>
          </a:p>
        </p:txBody>
      </p:sp>
    </p:spTree>
  </p:cSld>
  <p:clrMapOvr>
    <a:masterClrMapping/>
  </p:clrMapOvr>
  <p:transition spd="slow">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TextBox 9" id="9"/>
          <p:cNvSpPr txBox="true"/>
          <p:nvPr/>
        </p:nvSpPr>
        <p:spPr>
          <a:xfrm rot="0">
            <a:off x="3297858" y="1875929"/>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HASIL GLS (R)</a:t>
            </a:r>
          </a:p>
        </p:txBody>
      </p:sp>
      <p:sp>
        <p:nvSpPr>
          <p:cNvPr name="TextBox 10" id="10"/>
          <p:cNvSpPr txBox="true"/>
          <p:nvPr/>
        </p:nvSpPr>
        <p:spPr>
          <a:xfrm rot="0">
            <a:off x="5504745" y="4322617"/>
            <a:ext cx="7942753" cy="3975100"/>
          </a:xfrm>
          <a:prstGeom prst="rect">
            <a:avLst/>
          </a:prstGeom>
        </p:spPr>
        <p:txBody>
          <a:bodyPr anchor="t" rtlCol="false" tIns="0" lIns="0" bIns="0" rIns="0">
            <a:spAutoFit/>
          </a:bodyPr>
          <a:lstStyle/>
          <a:p>
            <a:pPr algn="just">
              <a:lnSpc>
                <a:spcPts val="3500"/>
              </a:lnSpc>
            </a:pPr>
            <a:r>
              <a:rPr lang="en-US" sz="2500">
                <a:solidFill>
                  <a:srgbClr val="082939"/>
                </a:solidFill>
                <a:latin typeface="Aran"/>
                <a:ea typeface="Aran"/>
                <a:cs typeface="Aran"/>
                <a:sym typeface="Aran"/>
              </a:rPr>
              <a:t>Berdasarkan hasil kesimpulan yang muncul pada software R, model regresi ini menunjukkan bahwa variabel penduduk dan Pengeluaran memiliki pengaruh signifikan terhadap miskin, berdasarkan nilai p-value yang lebih kecil dari 0.05. Dengan R-squared yang tinggi (0.9167), model ini dapat menjelaskan sekitar 91.67% vari</a:t>
            </a:r>
            <a:r>
              <a:rPr lang="en-US" sz="2500">
                <a:solidFill>
                  <a:srgbClr val="082939"/>
                </a:solidFill>
                <a:latin typeface="Aran"/>
                <a:ea typeface="Aran"/>
                <a:cs typeface="Aran"/>
                <a:sym typeface="Aran"/>
              </a:rPr>
              <a:t>asi dalam miskin. Uji F menunjukkan</a:t>
            </a:r>
            <a:r>
              <a:rPr lang="en-US" sz="2500">
                <a:solidFill>
                  <a:srgbClr val="082939"/>
                </a:solidFill>
                <a:latin typeface="Aran"/>
                <a:ea typeface="Aran"/>
                <a:cs typeface="Aran"/>
                <a:sym typeface="Aran"/>
              </a:rPr>
              <a:t> bahwa model secara keseluruhan signifikan (p-value =&lt; 2.2e-16).</a:t>
            </a:r>
          </a:p>
          <a:p>
            <a:pPr algn="just">
              <a:lnSpc>
                <a:spcPts val="3500"/>
              </a:lnSpc>
            </a:pP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916261" y="-2768555"/>
            <a:ext cx="16541855" cy="12026855"/>
          </a:xfrm>
          <a:custGeom>
            <a:avLst/>
            <a:gdLst/>
            <a:ahLst/>
            <a:cxnLst/>
            <a:rect r="r" b="b" t="t" l="l"/>
            <a:pathLst>
              <a:path h="12026855" w="16541855">
                <a:moveTo>
                  <a:pt x="0" y="0"/>
                </a:moveTo>
                <a:lnTo>
                  <a:pt x="16541855" y="0"/>
                </a:lnTo>
                <a:lnTo>
                  <a:pt x="16541855" y="12026855"/>
                </a:lnTo>
                <a:lnTo>
                  <a:pt x="0" y="120268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5"/>
            <a:stretch>
              <a:fillRect l="0" t="0" r="0" b="0"/>
            </a:stretch>
          </a:blipFill>
        </p:spPr>
      </p:sp>
      <p:sp>
        <p:nvSpPr>
          <p:cNvPr name="Freeform 5" id="5"/>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6" id="6"/>
          <p:cNvSpPr/>
          <p:nvPr/>
        </p:nvSpPr>
        <p:spPr>
          <a:xfrm flipH="false" flipV="false" rot="0">
            <a:off x="-475746" y="2814622"/>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2234328" y="-952748"/>
            <a:ext cx="7229991" cy="3142848"/>
          </a:xfrm>
          <a:custGeom>
            <a:avLst/>
            <a:gdLst/>
            <a:ahLst/>
            <a:cxnLst/>
            <a:rect r="r" b="b" t="t" l="l"/>
            <a:pathLst>
              <a:path h="3142848" w="7229991">
                <a:moveTo>
                  <a:pt x="0" y="0"/>
                </a:moveTo>
                <a:lnTo>
                  <a:pt x="7229991" y="0"/>
                </a:lnTo>
                <a:lnTo>
                  <a:pt x="7229991" y="3142847"/>
                </a:lnTo>
                <a:lnTo>
                  <a:pt x="0" y="3142847"/>
                </a:lnTo>
                <a:lnTo>
                  <a:pt x="0" y="0"/>
                </a:lnTo>
                <a:close/>
              </a:path>
            </a:pathLst>
          </a:custGeom>
          <a:blipFill>
            <a:blip r:embed="rId8"/>
            <a:stretch>
              <a:fillRect l="0" t="0" r="0" b="0"/>
            </a:stretch>
          </a:blipFill>
        </p:spPr>
      </p:sp>
      <p:sp>
        <p:nvSpPr>
          <p:cNvPr name="TextBox 8" id="8"/>
          <p:cNvSpPr txBox="true"/>
          <p:nvPr/>
        </p:nvSpPr>
        <p:spPr>
          <a:xfrm rot="0">
            <a:off x="7653010" y="2342261"/>
            <a:ext cx="9068356" cy="4413250"/>
          </a:xfrm>
          <a:prstGeom prst="rect">
            <a:avLst/>
          </a:prstGeom>
        </p:spPr>
        <p:txBody>
          <a:bodyPr anchor="t" rtlCol="false" tIns="0" lIns="0" bIns="0" rIns="0">
            <a:spAutoFit/>
          </a:bodyPr>
          <a:lstStyle/>
          <a:p>
            <a:pPr algn="l">
              <a:lnSpc>
                <a:spcPts val="3500"/>
              </a:lnSpc>
            </a:pPr>
            <a:r>
              <a:rPr lang="en-US" sz="2500">
                <a:solidFill>
                  <a:srgbClr val="082939"/>
                </a:solidFill>
                <a:latin typeface="Aran"/>
                <a:ea typeface="Aran"/>
                <a:cs typeface="Aran"/>
                <a:sym typeface="Aran"/>
              </a:rPr>
              <a:t>salah satu metode statistik yang biasa digunakan dalam memodelkan dan menyelidiki hubungan antara satu variabel terikat dengan dua atau lebih variabel independen adalah analisis regresi linear berganda (Maharani dkk., 2014). salah satu metode estimasi dalam regresi linear yang bertujuan untuk mencari garis terbaik dengan meminimalkan jumlah kuadrat selisih antara nilai aktual dan nilai prediksi disebut Ordinary Least Squares (OLS). Metode ini sangat peka terhadap adanya penyimpangan pada asumsi data, dimana asumsinya adalah residual berdistribusi normal, varians yang homogen, dan tidak terjadi autokorelasi</a:t>
            </a:r>
          </a:p>
        </p:txBody>
      </p:sp>
      <p:sp>
        <p:nvSpPr>
          <p:cNvPr name="TextBox 9" id="9"/>
          <p:cNvSpPr txBox="true"/>
          <p:nvPr/>
        </p:nvSpPr>
        <p:spPr>
          <a:xfrm rot="0">
            <a:off x="7653010" y="779129"/>
            <a:ext cx="11214888" cy="1410971"/>
          </a:xfrm>
          <a:prstGeom prst="rect">
            <a:avLst/>
          </a:prstGeom>
        </p:spPr>
        <p:txBody>
          <a:bodyPr anchor="t" rtlCol="false" tIns="0" lIns="0" bIns="0" rIns="0">
            <a:spAutoFit/>
          </a:bodyPr>
          <a:lstStyle/>
          <a:p>
            <a:pPr algn="l">
              <a:lnSpc>
                <a:spcPts val="11479"/>
              </a:lnSpc>
            </a:pPr>
            <a:r>
              <a:rPr lang="en-US" sz="8199">
                <a:solidFill>
                  <a:srgbClr val="082939"/>
                </a:solidFill>
                <a:latin typeface="Berthold Block"/>
                <a:ea typeface="Berthold Block"/>
                <a:cs typeface="Berthold Block"/>
                <a:sym typeface="Berthold Block"/>
              </a:rPr>
              <a:t>ORDINARY LEAST SQUARE</a:t>
            </a:r>
          </a:p>
        </p:txBody>
      </p:sp>
    </p:spTree>
  </p:cSld>
  <p:clrMapOvr>
    <a:masterClrMapping/>
  </p:clrMapOvr>
  <p:transition spd="slow">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9" id="9"/>
          <p:cNvSpPr/>
          <p:nvPr/>
        </p:nvSpPr>
        <p:spPr>
          <a:xfrm flipH="false" flipV="false" rot="0">
            <a:off x="867021" y="4133383"/>
            <a:ext cx="15260250" cy="3700611"/>
          </a:xfrm>
          <a:custGeom>
            <a:avLst/>
            <a:gdLst/>
            <a:ahLst/>
            <a:cxnLst/>
            <a:rect r="r" b="b" t="t" l="l"/>
            <a:pathLst>
              <a:path h="3700611" w="15260250">
                <a:moveTo>
                  <a:pt x="0" y="0"/>
                </a:moveTo>
                <a:lnTo>
                  <a:pt x="15260250" y="0"/>
                </a:lnTo>
                <a:lnTo>
                  <a:pt x="15260250" y="3700611"/>
                </a:lnTo>
                <a:lnTo>
                  <a:pt x="0" y="3700611"/>
                </a:lnTo>
                <a:lnTo>
                  <a:pt x="0" y="0"/>
                </a:lnTo>
                <a:close/>
              </a:path>
            </a:pathLst>
          </a:custGeom>
          <a:blipFill>
            <a:blip r:embed="rId8"/>
            <a:stretch>
              <a:fillRect l="0" t="0" r="0" b="0"/>
            </a:stretch>
          </a:blipFill>
        </p:spPr>
      </p:sp>
      <p:sp>
        <p:nvSpPr>
          <p:cNvPr name="TextBox 10" id="10"/>
          <p:cNvSpPr txBox="true"/>
          <p:nvPr/>
        </p:nvSpPr>
        <p:spPr>
          <a:xfrm rot="0">
            <a:off x="3297858" y="1875929"/>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MELAKUKAN GLS (PY)</a:t>
            </a:r>
          </a:p>
        </p:txBody>
      </p:sp>
    </p:spTree>
  </p:cSld>
  <p:clrMapOvr>
    <a:masterClrMapping/>
  </p:clrMapOvr>
  <p:transition spd="slow">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9" id="9"/>
          <p:cNvSpPr/>
          <p:nvPr/>
        </p:nvSpPr>
        <p:spPr>
          <a:xfrm flipH="false" flipV="false" rot="0">
            <a:off x="3924753" y="2411063"/>
            <a:ext cx="10987692" cy="7622711"/>
          </a:xfrm>
          <a:custGeom>
            <a:avLst/>
            <a:gdLst/>
            <a:ahLst/>
            <a:cxnLst/>
            <a:rect r="r" b="b" t="t" l="l"/>
            <a:pathLst>
              <a:path h="7622711" w="10987692">
                <a:moveTo>
                  <a:pt x="0" y="0"/>
                </a:moveTo>
                <a:lnTo>
                  <a:pt x="10987692" y="0"/>
                </a:lnTo>
                <a:lnTo>
                  <a:pt x="10987692" y="7622711"/>
                </a:lnTo>
                <a:lnTo>
                  <a:pt x="0" y="7622711"/>
                </a:lnTo>
                <a:lnTo>
                  <a:pt x="0" y="0"/>
                </a:lnTo>
                <a:close/>
              </a:path>
            </a:pathLst>
          </a:custGeom>
          <a:blipFill>
            <a:blip r:embed="rId8"/>
            <a:stretch>
              <a:fillRect l="0" t="0" r="0" b="0"/>
            </a:stretch>
          </a:blipFill>
        </p:spPr>
      </p:sp>
      <p:sp>
        <p:nvSpPr>
          <p:cNvPr name="TextBox 10" id="10"/>
          <p:cNvSpPr txBox="true"/>
          <p:nvPr/>
        </p:nvSpPr>
        <p:spPr>
          <a:xfrm rot="372514">
            <a:off x="2126069" y="753650"/>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HASIL GLS (PY)</a:t>
            </a:r>
          </a:p>
        </p:txBody>
      </p:sp>
    </p:spTree>
  </p:cSld>
  <p:clrMapOvr>
    <a:masterClrMapping/>
  </p:clrMapOvr>
  <p:transition spd="slow">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158649" y="-936770"/>
            <a:ext cx="13820479" cy="12160539"/>
          </a:xfrm>
          <a:custGeom>
            <a:avLst/>
            <a:gdLst/>
            <a:ahLst/>
            <a:cxnLst/>
            <a:rect r="r" b="b" t="t" l="l"/>
            <a:pathLst>
              <a:path h="12160539" w="13820479">
                <a:moveTo>
                  <a:pt x="0" y="0"/>
                </a:moveTo>
                <a:lnTo>
                  <a:pt x="13820479" y="0"/>
                </a:lnTo>
                <a:lnTo>
                  <a:pt x="13820479" y="12160540"/>
                </a:lnTo>
                <a:lnTo>
                  <a:pt x="0" y="12160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7" id="7"/>
          <p:cNvSpPr/>
          <p:nvPr/>
        </p:nvSpPr>
        <p:spPr>
          <a:xfrm flipH="false" flipV="false" rot="0">
            <a:off x="14512746" y="-1595125"/>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8" id="8"/>
          <p:cNvSpPr/>
          <p:nvPr/>
        </p:nvSpPr>
        <p:spPr>
          <a:xfrm flipH="false" flipV="false" rot="0">
            <a:off x="0" y="-2032836"/>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TextBox 9" id="9"/>
          <p:cNvSpPr txBox="true"/>
          <p:nvPr/>
        </p:nvSpPr>
        <p:spPr>
          <a:xfrm rot="372514">
            <a:off x="2126069" y="753650"/>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HASIL GLS (PY)</a:t>
            </a:r>
          </a:p>
        </p:txBody>
      </p:sp>
      <p:sp>
        <p:nvSpPr>
          <p:cNvPr name="TextBox 10" id="10"/>
          <p:cNvSpPr txBox="true"/>
          <p:nvPr/>
        </p:nvSpPr>
        <p:spPr>
          <a:xfrm rot="0">
            <a:off x="4660507" y="3904123"/>
            <a:ext cx="8989581" cy="3098800"/>
          </a:xfrm>
          <a:prstGeom prst="rect">
            <a:avLst/>
          </a:prstGeom>
        </p:spPr>
        <p:txBody>
          <a:bodyPr anchor="t" rtlCol="false" tIns="0" lIns="0" bIns="0" rIns="0">
            <a:spAutoFit/>
          </a:bodyPr>
          <a:lstStyle/>
          <a:p>
            <a:pPr algn="just">
              <a:lnSpc>
                <a:spcPts val="3500"/>
              </a:lnSpc>
            </a:pPr>
            <a:r>
              <a:rPr lang="en-US" sz="2500">
                <a:solidFill>
                  <a:srgbClr val="082939"/>
                </a:solidFill>
                <a:latin typeface="Aran"/>
                <a:ea typeface="Aran"/>
                <a:cs typeface="Aran"/>
                <a:sym typeface="Aran"/>
              </a:rPr>
              <a:t>Berdasarkan hasil kesimpulan yang muncul pada software Python, model regresi ini menunjukkan bahwa variabel penduduk dan Pengeluaran memiliki pengaruh signifikan terhadap IPM, berdasarkan nilai p-value yang lebih kecil dari 0.05. Dengan R-squared yang tinggi (0.966), model ini dapat menjelaskan sekitar 96.6% vari</a:t>
            </a:r>
            <a:r>
              <a:rPr lang="en-US" sz="2500">
                <a:solidFill>
                  <a:srgbClr val="082939"/>
                </a:solidFill>
                <a:latin typeface="Aran"/>
                <a:ea typeface="Aran"/>
                <a:cs typeface="Aran"/>
                <a:sym typeface="Aran"/>
              </a:rPr>
              <a:t>asi dalam miskin. Uji F menunjukkan</a:t>
            </a:r>
            <a:r>
              <a:rPr lang="en-US" sz="2500">
                <a:solidFill>
                  <a:srgbClr val="082939"/>
                </a:solidFill>
                <a:latin typeface="Aran"/>
                <a:ea typeface="Aran"/>
                <a:cs typeface="Aran"/>
                <a:sym typeface="Aran"/>
              </a:rPr>
              <a:t> bahwa model secara keseluruhan signifikan (p-value =  2.45e-26).</a:t>
            </a:r>
          </a:p>
        </p:txBody>
      </p:sp>
    </p:spTree>
  </p:cSld>
  <p:clrMapOvr>
    <a:masterClrMapping/>
  </p:clrMapOvr>
  <p:transition spd="slow">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TextBox 4" id="4"/>
          <p:cNvSpPr txBox="true"/>
          <p:nvPr/>
        </p:nvSpPr>
        <p:spPr>
          <a:xfrm rot="0">
            <a:off x="3536556" y="660272"/>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VALIDASI PERFORMA</a:t>
            </a:r>
          </a:p>
        </p:txBody>
      </p:sp>
      <p:sp>
        <p:nvSpPr>
          <p:cNvPr name="Freeform 5" id="5"/>
          <p:cNvSpPr/>
          <p:nvPr/>
        </p:nvSpPr>
        <p:spPr>
          <a:xfrm flipH="false" flipV="false" rot="0">
            <a:off x="-4011917" y="2424700"/>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6" id="6"/>
          <p:cNvSpPr/>
          <p:nvPr/>
        </p:nvSpPr>
        <p:spPr>
          <a:xfrm flipH="true" flipV="false" rot="0">
            <a:off x="15065769" y="2530475"/>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7" id="7"/>
          <p:cNvSpPr/>
          <p:nvPr/>
        </p:nvSpPr>
        <p:spPr>
          <a:xfrm flipH="false" flipV="false" rot="0">
            <a:off x="-2289373" y="-1336588"/>
            <a:ext cx="7216000" cy="3136766"/>
          </a:xfrm>
          <a:custGeom>
            <a:avLst/>
            <a:gdLst/>
            <a:ahLst/>
            <a:cxnLst/>
            <a:rect r="r" b="b" t="t" l="l"/>
            <a:pathLst>
              <a:path h="3136766" w="7216000">
                <a:moveTo>
                  <a:pt x="0" y="0"/>
                </a:moveTo>
                <a:lnTo>
                  <a:pt x="7216000" y="0"/>
                </a:lnTo>
                <a:lnTo>
                  <a:pt x="7216000" y="3136765"/>
                </a:lnTo>
                <a:lnTo>
                  <a:pt x="0" y="3136765"/>
                </a:lnTo>
                <a:lnTo>
                  <a:pt x="0" y="0"/>
                </a:lnTo>
                <a:close/>
              </a:path>
            </a:pathLst>
          </a:custGeom>
          <a:blipFill>
            <a:blip r:embed="rId5"/>
            <a:stretch>
              <a:fillRect l="0" t="0" r="0" b="0"/>
            </a:stretch>
          </a:blipFill>
        </p:spPr>
      </p:sp>
      <p:sp>
        <p:nvSpPr>
          <p:cNvPr name="Freeform 8" id="8"/>
          <p:cNvSpPr/>
          <p:nvPr/>
        </p:nvSpPr>
        <p:spPr>
          <a:xfrm flipH="false" flipV="false" rot="0">
            <a:off x="14105247" y="-211632"/>
            <a:ext cx="6308105" cy="2742108"/>
          </a:xfrm>
          <a:custGeom>
            <a:avLst/>
            <a:gdLst/>
            <a:ahLst/>
            <a:cxnLst/>
            <a:rect r="r" b="b" t="t" l="l"/>
            <a:pathLst>
              <a:path h="2742108" w="6308105">
                <a:moveTo>
                  <a:pt x="0" y="0"/>
                </a:moveTo>
                <a:lnTo>
                  <a:pt x="6308106" y="0"/>
                </a:lnTo>
                <a:lnTo>
                  <a:pt x="6308106" y="2742107"/>
                </a:lnTo>
                <a:lnTo>
                  <a:pt x="0" y="2742107"/>
                </a:lnTo>
                <a:lnTo>
                  <a:pt x="0" y="0"/>
                </a:lnTo>
                <a:close/>
              </a:path>
            </a:pathLst>
          </a:custGeom>
          <a:blipFill>
            <a:blip r:embed="rId5"/>
            <a:stretch>
              <a:fillRect l="0" t="0" r="0" b="0"/>
            </a:stretch>
          </a:blipFill>
        </p:spPr>
      </p:sp>
      <p:sp>
        <p:nvSpPr>
          <p:cNvPr name="Freeform 9" id="9"/>
          <p:cNvSpPr/>
          <p:nvPr/>
        </p:nvSpPr>
        <p:spPr>
          <a:xfrm flipH="false" flipV="false" rot="0">
            <a:off x="8165022" y="2424700"/>
            <a:ext cx="9897532" cy="3641895"/>
          </a:xfrm>
          <a:custGeom>
            <a:avLst/>
            <a:gdLst/>
            <a:ahLst/>
            <a:cxnLst/>
            <a:rect r="r" b="b" t="t" l="l"/>
            <a:pathLst>
              <a:path h="3641895" w="9897532">
                <a:moveTo>
                  <a:pt x="0" y="0"/>
                </a:moveTo>
                <a:lnTo>
                  <a:pt x="9897532" y="0"/>
                </a:lnTo>
                <a:lnTo>
                  <a:pt x="9897532" y="3641896"/>
                </a:lnTo>
                <a:lnTo>
                  <a:pt x="0" y="3641896"/>
                </a:lnTo>
                <a:lnTo>
                  <a:pt x="0" y="0"/>
                </a:lnTo>
                <a:close/>
              </a:path>
            </a:pathLst>
          </a:custGeom>
          <a:blipFill>
            <a:blip r:embed="rId6"/>
            <a:stretch>
              <a:fillRect l="0" t="0" r="0" b="0"/>
            </a:stretch>
          </a:blipFill>
        </p:spPr>
      </p:sp>
      <p:sp>
        <p:nvSpPr>
          <p:cNvPr name="Freeform 10" id="10"/>
          <p:cNvSpPr/>
          <p:nvPr/>
        </p:nvSpPr>
        <p:spPr>
          <a:xfrm flipH="false" flipV="false" rot="0">
            <a:off x="1028700" y="2324858"/>
            <a:ext cx="7107984" cy="3675257"/>
          </a:xfrm>
          <a:custGeom>
            <a:avLst/>
            <a:gdLst/>
            <a:ahLst/>
            <a:cxnLst/>
            <a:rect r="r" b="b" t="t" l="l"/>
            <a:pathLst>
              <a:path h="3675257" w="7107984">
                <a:moveTo>
                  <a:pt x="0" y="0"/>
                </a:moveTo>
                <a:lnTo>
                  <a:pt x="7107984" y="0"/>
                </a:lnTo>
                <a:lnTo>
                  <a:pt x="7107984" y="3675257"/>
                </a:lnTo>
                <a:lnTo>
                  <a:pt x="0" y="3675257"/>
                </a:lnTo>
                <a:lnTo>
                  <a:pt x="0" y="0"/>
                </a:lnTo>
                <a:close/>
              </a:path>
            </a:pathLst>
          </a:custGeom>
          <a:blipFill>
            <a:blip r:embed="rId7"/>
            <a:stretch>
              <a:fillRect l="0" t="0" r="0" b="0"/>
            </a:stretch>
          </a:blipFill>
        </p:spPr>
      </p:sp>
      <p:sp>
        <p:nvSpPr>
          <p:cNvPr name="TextBox 11" id="11"/>
          <p:cNvSpPr txBox="true"/>
          <p:nvPr/>
        </p:nvSpPr>
        <p:spPr>
          <a:xfrm rot="0">
            <a:off x="1852781" y="6458120"/>
            <a:ext cx="8259147" cy="2963317"/>
          </a:xfrm>
          <a:prstGeom prst="rect">
            <a:avLst/>
          </a:prstGeom>
        </p:spPr>
        <p:txBody>
          <a:bodyPr anchor="t" rtlCol="false" tIns="0" lIns="0" bIns="0" rIns="0">
            <a:spAutoFit/>
          </a:bodyPr>
          <a:lstStyle/>
          <a:p>
            <a:pPr algn="just">
              <a:lnSpc>
                <a:spcPts val="2945"/>
              </a:lnSpc>
            </a:pPr>
            <a:r>
              <a:rPr lang="en-US" sz="2104">
                <a:solidFill>
                  <a:srgbClr val="FFFFFF"/>
                </a:solidFill>
                <a:latin typeface="Aran"/>
                <a:ea typeface="Aran"/>
                <a:cs typeface="Aran"/>
                <a:sym typeface="Aran"/>
              </a:rPr>
              <a:t>Validasi performa model dilakukan menggunakan RMSE dan MAE, di mana hasil perhitungan di R menunjukkan RMSE sebesar 194.808 dan MAE sebesar 143.8239, sedangkan validasi tambahan menggunakan Python menghasilkan R-squared sebesar 0.9605, MSE sebesar 37932.86, dan RMSE sebesar 194.7636, dengan sedikit perbedaan h</a:t>
            </a:r>
            <a:r>
              <a:rPr lang="en-US" sz="2104">
                <a:solidFill>
                  <a:srgbClr val="FFFFFF"/>
                </a:solidFill>
                <a:latin typeface="Aran"/>
                <a:ea typeface="Aran"/>
                <a:cs typeface="Aran"/>
                <a:sym typeface="Aran"/>
              </a:rPr>
              <a:t>asil yang dapat terjadi akibat</a:t>
            </a:r>
            <a:r>
              <a:rPr lang="en-US" sz="2104">
                <a:solidFill>
                  <a:srgbClr val="FFFFFF"/>
                </a:solidFill>
                <a:latin typeface="Aran"/>
                <a:ea typeface="Aran"/>
                <a:cs typeface="Aran"/>
                <a:sym typeface="Aran"/>
              </a:rPr>
              <a:t> perbedaan metode perhitungan fungsi bawaan pada masing-masing platform. karena rmse cukup tinggi maka dapat dibiling model masih kurang akurat.</a:t>
            </a:r>
          </a:p>
        </p:txBody>
      </p:sp>
    </p:spTree>
  </p:cSld>
  <p:clrMapOvr>
    <a:masterClrMapping/>
  </p:clrMapOvr>
  <p:transition spd="slow">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2330605" y="2411063"/>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4"/>
            <a:stretch>
              <a:fillRect l="0" t="0" r="0" b="0"/>
            </a:stretch>
          </a:blipFill>
        </p:spPr>
      </p:sp>
      <p:sp>
        <p:nvSpPr>
          <p:cNvPr name="Freeform 5" id="5"/>
          <p:cNvSpPr/>
          <p:nvPr/>
        </p:nvSpPr>
        <p:spPr>
          <a:xfrm flipH="true" flipV="false" rot="0">
            <a:off x="13650088" y="2434266"/>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4"/>
            <a:stretch>
              <a:fillRect l="0" t="0" r="0" b="0"/>
            </a:stretch>
          </a:blipFill>
        </p:spPr>
      </p:sp>
      <p:sp>
        <p:nvSpPr>
          <p:cNvPr name="Freeform 6" id="6"/>
          <p:cNvSpPr/>
          <p:nvPr/>
        </p:nvSpPr>
        <p:spPr>
          <a:xfrm flipH="false" flipV="false" rot="0">
            <a:off x="-2035968" y="-912760"/>
            <a:ext cx="5688963" cy="2472969"/>
          </a:xfrm>
          <a:custGeom>
            <a:avLst/>
            <a:gdLst/>
            <a:ahLst/>
            <a:cxnLst/>
            <a:rect r="r" b="b" t="t" l="l"/>
            <a:pathLst>
              <a:path h="2472969" w="5688963">
                <a:moveTo>
                  <a:pt x="0" y="0"/>
                </a:moveTo>
                <a:lnTo>
                  <a:pt x="5688963" y="0"/>
                </a:lnTo>
                <a:lnTo>
                  <a:pt x="5688963" y="2472969"/>
                </a:lnTo>
                <a:lnTo>
                  <a:pt x="0" y="2472969"/>
                </a:lnTo>
                <a:lnTo>
                  <a:pt x="0" y="0"/>
                </a:lnTo>
                <a:close/>
              </a:path>
            </a:pathLst>
          </a:custGeom>
          <a:blipFill>
            <a:blip r:embed="rId5"/>
            <a:stretch>
              <a:fillRect l="0" t="0" r="0" b="0"/>
            </a:stretch>
          </a:blipFill>
        </p:spPr>
      </p:sp>
      <p:sp>
        <p:nvSpPr>
          <p:cNvPr name="Freeform 7" id="7"/>
          <p:cNvSpPr/>
          <p:nvPr/>
        </p:nvSpPr>
        <p:spPr>
          <a:xfrm flipH="false" flipV="false" rot="0">
            <a:off x="14281319" y="-912760"/>
            <a:ext cx="5715554" cy="2484528"/>
          </a:xfrm>
          <a:custGeom>
            <a:avLst/>
            <a:gdLst/>
            <a:ahLst/>
            <a:cxnLst/>
            <a:rect r="r" b="b" t="t" l="l"/>
            <a:pathLst>
              <a:path h="2484528" w="5715554">
                <a:moveTo>
                  <a:pt x="0" y="0"/>
                </a:moveTo>
                <a:lnTo>
                  <a:pt x="5715554" y="0"/>
                </a:lnTo>
                <a:lnTo>
                  <a:pt x="5715554" y="2484528"/>
                </a:lnTo>
                <a:lnTo>
                  <a:pt x="0" y="2484528"/>
                </a:lnTo>
                <a:lnTo>
                  <a:pt x="0" y="0"/>
                </a:lnTo>
                <a:close/>
              </a:path>
            </a:pathLst>
          </a:custGeom>
          <a:blipFill>
            <a:blip r:embed="rId5"/>
            <a:stretch>
              <a:fillRect l="0" t="0" r="0" b="0"/>
            </a:stretch>
          </a:blipFill>
        </p:spPr>
      </p:sp>
      <p:sp>
        <p:nvSpPr>
          <p:cNvPr name="Freeform 8" id="8"/>
          <p:cNvSpPr/>
          <p:nvPr/>
        </p:nvSpPr>
        <p:spPr>
          <a:xfrm flipH="false" flipV="false" rot="0">
            <a:off x="8158547" y="400021"/>
            <a:ext cx="1970906" cy="2190270"/>
          </a:xfrm>
          <a:custGeom>
            <a:avLst/>
            <a:gdLst/>
            <a:ahLst/>
            <a:cxnLst/>
            <a:rect r="r" b="b" t="t" l="l"/>
            <a:pathLst>
              <a:path h="2190270" w="1970906">
                <a:moveTo>
                  <a:pt x="0" y="0"/>
                </a:moveTo>
                <a:lnTo>
                  <a:pt x="1970906" y="0"/>
                </a:lnTo>
                <a:lnTo>
                  <a:pt x="1970906" y="2190270"/>
                </a:lnTo>
                <a:lnTo>
                  <a:pt x="0" y="2190270"/>
                </a:lnTo>
                <a:lnTo>
                  <a:pt x="0" y="0"/>
                </a:lnTo>
                <a:close/>
              </a:path>
            </a:pathLst>
          </a:custGeom>
          <a:blipFill>
            <a:blip r:embed="rId6"/>
            <a:stretch>
              <a:fillRect l="0" t="0" r="0" b="0"/>
            </a:stretch>
          </a:blipFill>
        </p:spPr>
      </p:sp>
      <p:sp>
        <p:nvSpPr>
          <p:cNvPr name="TextBox 9" id="9"/>
          <p:cNvSpPr txBox="true"/>
          <p:nvPr/>
        </p:nvSpPr>
        <p:spPr>
          <a:xfrm rot="0">
            <a:off x="3652995" y="4534062"/>
            <a:ext cx="10991509" cy="1571301"/>
          </a:xfrm>
          <a:prstGeom prst="rect">
            <a:avLst/>
          </a:prstGeom>
        </p:spPr>
        <p:txBody>
          <a:bodyPr anchor="t" rtlCol="false" tIns="0" lIns="0" bIns="0" rIns="0">
            <a:spAutoFit/>
          </a:bodyPr>
          <a:lstStyle/>
          <a:p>
            <a:pPr algn="ctr">
              <a:lnSpc>
                <a:spcPts val="11523"/>
              </a:lnSpc>
            </a:pPr>
            <a:r>
              <a:rPr lang="en-US" sz="12663">
                <a:solidFill>
                  <a:srgbClr val="FDE39B"/>
                </a:solidFill>
                <a:latin typeface="Berthold Block"/>
                <a:ea typeface="Berthold Block"/>
                <a:cs typeface="Berthold Block"/>
                <a:sym typeface="Berthold Block"/>
              </a:rPr>
              <a:t>TERIMA KASIH</a:t>
            </a:r>
            <a:r>
              <a:rPr lang="en-US" sz="12663">
                <a:solidFill>
                  <a:srgbClr val="FDE39B"/>
                </a:solidFill>
                <a:latin typeface="Berthold Block"/>
                <a:ea typeface="Berthold Block"/>
                <a:cs typeface="Berthold Block"/>
                <a:sym typeface="Berthold Block"/>
              </a:rPr>
              <a:t> </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4"/>
            <a:stretch>
              <a:fillRect l="0" t="0" r="0" b="0"/>
            </a:stretch>
          </a:blipFill>
        </p:spPr>
      </p:sp>
      <p:sp>
        <p:nvSpPr>
          <p:cNvPr name="Freeform 5" id="5"/>
          <p:cNvSpPr/>
          <p:nvPr/>
        </p:nvSpPr>
        <p:spPr>
          <a:xfrm flipH="false" flipV="false" rot="0">
            <a:off x="-2035968" y="-1358081"/>
            <a:ext cx="8254434" cy="3588169"/>
          </a:xfrm>
          <a:custGeom>
            <a:avLst/>
            <a:gdLst/>
            <a:ahLst/>
            <a:cxnLst/>
            <a:rect r="r" b="b" t="t" l="l"/>
            <a:pathLst>
              <a:path h="3588169" w="8254434">
                <a:moveTo>
                  <a:pt x="0" y="0"/>
                </a:moveTo>
                <a:lnTo>
                  <a:pt x="8254433" y="0"/>
                </a:lnTo>
                <a:lnTo>
                  <a:pt x="8254433" y="3588169"/>
                </a:lnTo>
                <a:lnTo>
                  <a:pt x="0" y="3588169"/>
                </a:lnTo>
                <a:lnTo>
                  <a:pt x="0" y="0"/>
                </a:lnTo>
                <a:close/>
              </a:path>
            </a:pathLst>
          </a:custGeom>
          <a:blipFill>
            <a:blip r:embed="rId5"/>
            <a:stretch>
              <a:fillRect l="0" t="0" r="0" b="0"/>
            </a:stretch>
          </a:blipFill>
        </p:spPr>
      </p:sp>
      <p:sp>
        <p:nvSpPr>
          <p:cNvPr name="Freeform 6" id="6"/>
          <p:cNvSpPr/>
          <p:nvPr/>
        </p:nvSpPr>
        <p:spPr>
          <a:xfrm flipH="false" flipV="false" rot="0">
            <a:off x="13091728" y="-912760"/>
            <a:ext cx="7067770" cy="3072331"/>
          </a:xfrm>
          <a:custGeom>
            <a:avLst/>
            <a:gdLst/>
            <a:ahLst/>
            <a:cxnLst/>
            <a:rect r="r" b="b" t="t" l="l"/>
            <a:pathLst>
              <a:path h="3072331" w="7067770">
                <a:moveTo>
                  <a:pt x="0" y="0"/>
                </a:moveTo>
                <a:lnTo>
                  <a:pt x="7067769" y="0"/>
                </a:lnTo>
                <a:lnTo>
                  <a:pt x="7067769" y="3072331"/>
                </a:lnTo>
                <a:lnTo>
                  <a:pt x="0" y="3072331"/>
                </a:lnTo>
                <a:lnTo>
                  <a:pt x="0" y="0"/>
                </a:lnTo>
                <a:close/>
              </a:path>
            </a:pathLst>
          </a:custGeom>
          <a:blipFill>
            <a:blip r:embed="rId5"/>
            <a:stretch>
              <a:fillRect l="0" t="0" r="0" b="0"/>
            </a:stretch>
          </a:blipFill>
        </p:spPr>
      </p:sp>
      <p:sp>
        <p:nvSpPr>
          <p:cNvPr name="Freeform 7" id="7"/>
          <p:cNvSpPr/>
          <p:nvPr/>
        </p:nvSpPr>
        <p:spPr>
          <a:xfrm flipH="false" flipV="false" rot="0">
            <a:off x="14730508" y="2659554"/>
            <a:ext cx="3729799" cy="8854123"/>
          </a:xfrm>
          <a:custGeom>
            <a:avLst/>
            <a:gdLst/>
            <a:ahLst/>
            <a:cxnLst/>
            <a:rect r="r" b="b" t="t" l="l"/>
            <a:pathLst>
              <a:path h="8854123" w="3729799">
                <a:moveTo>
                  <a:pt x="0" y="0"/>
                </a:moveTo>
                <a:lnTo>
                  <a:pt x="3729799" y="0"/>
                </a:lnTo>
                <a:lnTo>
                  <a:pt x="3729799" y="8854123"/>
                </a:lnTo>
                <a:lnTo>
                  <a:pt x="0" y="8854123"/>
                </a:lnTo>
                <a:lnTo>
                  <a:pt x="0" y="0"/>
                </a:lnTo>
                <a:close/>
              </a:path>
            </a:pathLst>
          </a:custGeom>
          <a:blipFill>
            <a:blip r:embed="rId6"/>
            <a:stretch>
              <a:fillRect l="0" t="0" r="0" b="0"/>
            </a:stretch>
          </a:blipFill>
        </p:spPr>
      </p:sp>
      <p:sp>
        <p:nvSpPr>
          <p:cNvPr name="Freeform 8" id="8"/>
          <p:cNvSpPr/>
          <p:nvPr/>
        </p:nvSpPr>
        <p:spPr>
          <a:xfrm flipH="false" flipV="false" rot="0">
            <a:off x="8158547" y="400021"/>
            <a:ext cx="1970906" cy="2190270"/>
          </a:xfrm>
          <a:custGeom>
            <a:avLst/>
            <a:gdLst/>
            <a:ahLst/>
            <a:cxnLst/>
            <a:rect r="r" b="b" t="t" l="l"/>
            <a:pathLst>
              <a:path h="2190270" w="1970906">
                <a:moveTo>
                  <a:pt x="0" y="0"/>
                </a:moveTo>
                <a:lnTo>
                  <a:pt x="1970906" y="0"/>
                </a:lnTo>
                <a:lnTo>
                  <a:pt x="1970906" y="2190270"/>
                </a:lnTo>
                <a:lnTo>
                  <a:pt x="0" y="2190270"/>
                </a:lnTo>
                <a:lnTo>
                  <a:pt x="0" y="0"/>
                </a:lnTo>
                <a:close/>
              </a:path>
            </a:pathLst>
          </a:custGeom>
          <a:blipFill>
            <a:blip r:embed="rId7"/>
            <a:stretch>
              <a:fillRect l="0" t="0" r="0" b="0"/>
            </a:stretch>
          </a:blipFill>
        </p:spPr>
      </p:sp>
      <p:sp>
        <p:nvSpPr>
          <p:cNvPr name="TextBox 9" id="9"/>
          <p:cNvSpPr txBox="true"/>
          <p:nvPr/>
        </p:nvSpPr>
        <p:spPr>
          <a:xfrm rot="0">
            <a:off x="3536556" y="2428366"/>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DAPAT DIGUNAKAN KETIKA?</a:t>
            </a:r>
          </a:p>
        </p:txBody>
      </p:sp>
      <p:sp>
        <p:nvSpPr>
          <p:cNvPr name="TextBox 10" id="10"/>
          <p:cNvSpPr txBox="true"/>
          <p:nvPr/>
        </p:nvSpPr>
        <p:spPr>
          <a:xfrm rot="0">
            <a:off x="4609822" y="4052537"/>
            <a:ext cx="9068356" cy="266065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OLS dapat digunakan ketika hubungan antar variabel bersifat linear, error memiliki varians konstan (homoskedastisitas), tidak terjadi autokorelasi antar error, tidak terdapat multikolinearitas tinggi antar variabel independen, serta data memiliki karakteristik residual yang berdistribusi normal (terutama untuk keperluan inferensi).</a:t>
            </a:r>
          </a:p>
        </p:txBody>
      </p:sp>
      <p:sp>
        <p:nvSpPr>
          <p:cNvPr name="Freeform 11" id="11"/>
          <p:cNvSpPr/>
          <p:nvPr/>
        </p:nvSpPr>
        <p:spPr>
          <a:xfrm flipH="true" flipV="false" rot="0">
            <a:off x="-100898" y="2230088"/>
            <a:ext cx="3466719" cy="8229600"/>
          </a:xfrm>
          <a:custGeom>
            <a:avLst/>
            <a:gdLst/>
            <a:ahLst/>
            <a:cxnLst/>
            <a:rect r="r" b="b" t="t" l="l"/>
            <a:pathLst>
              <a:path h="8229600" w="3466719">
                <a:moveTo>
                  <a:pt x="3466719" y="0"/>
                </a:moveTo>
                <a:lnTo>
                  <a:pt x="0" y="0"/>
                </a:lnTo>
                <a:lnTo>
                  <a:pt x="0" y="8229600"/>
                </a:lnTo>
                <a:lnTo>
                  <a:pt x="3466719" y="8229600"/>
                </a:lnTo>
                <a:lnTo>
                  <a:pt x="3466719" y="0"/>
                </a:lnTo>
                <a:close/>
              </a:path>
            </a:pathLst>
          </a:custGeom>
          <a:blipFill>
            <a:blip r:embed="rId6"/>
            <a:stretch>
              <a:fillRect l="0" t="0" r="0" b="0"/>
            </a:stretch>
          </a:blipFill>
        </p:spPr>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1472697" y="-2902239"/>
            <a:ext cx="16815303" cy="14795664"/>
          </a:xfrm>
          <a:custGeom>
            <a:avLst/>
            <a:gdLst/>
            <a:ahLst/>
            <a:cxnLst/>
            <a:rect r="r" b="b" t="t" l="l"/>
            <a:pathLst>
              <a:path h="14795664" w="16815303">
                <a:moveTo>
                  <a:pt x="0" y="0"/>
                </a:moveTo>
                <a:lnTo>
                  <a:pt x="16815303" y="0"/>
                </a:lnTo>
                <a:lnTo>
                  <a:pt x="16815303" y="14795663"/>
                </a:lnTo>
                <a:lnTo>
                  <a:pt x="0" y="14795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9433" y="4833678"/>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14751444" y="4010650"/>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7" id="7"/>
          <p:cNvSpPr/>
          <p:nvPr/>
        </p:nvSpPr>
        <p:spPr>
          <a:xfrm flipH="true" flipV="false" rot="0">
            <a:off x="11938752" y="5143500"/>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8" id="8"/>
          <p:cNvSpPr/>
          <p:nvPr/>
        </p:nvSpPr>
        <p:spPr>
          <a:xfrm flipH="false" flipV="false" rot="0">
            <a:off x="-4691464" y="4300187"/>
            <a:ext cx="8644060" cy="3757538"/>
          </a:xfrm>
          <a:custGeom>
            <a:avLst/>
            <a:gdLst/>
            <a:ahLst/>
            <a:cxnLst/>
            <a:rect r="r" b="b" t="t" l="l"/>
            <a:pathLst>
              <a:path h="3757538" w="8644060">
                <a:moveTo>
                  <a:pt x="0" y="0"/>
                </a:moveTo>
                <a:lnTo>
                  <a:pt x="8644061" y="0"/>
                </a:lnTo>
                <a:lnTo>
                  <a:pt x="8644061" y="3757538"/>
                </a:lnTo>
                <a:lnTo>
                  <a:pt x="0" y="3757538"/>
                </a:lnTo>
                <a:lnTo>
                  <a:pt x="0" y="0"/>
                </a:lnTo>
                <a:close/>
              </a:path>
            </a:pathLst>
          </a:custGeom>
          <a:blipFill>
            <a:blip r:embed="rId8"/>
            <a:stretch>
              <a:fillRect l="0" t="0" r="0" b="0"/>
            </a:stretch>
          </a:blipFill>
        </p:spPr>
      </p:sp>
      <p:sp>
        <p:nvSpPr>
          <p:cNvPr name="Freeform 9" id="9"/>
          <p:cNvSpPr/>
          <p:nvPr/>
        </p:nvSpPr>
        <p:spPr>
          <a:xfrm flipH="false" flipV="false" rot="0">
            <a:off x="13830578" y="0"/>
            <a:ext cx="7268329" cy="3159513"/>
          </a:xfrm>
          <a:custGeom>
            <a:avLst/>
            <a:gdLst/>
            <a:ahLst/>
            <a:cxnLst/>
            <a:rect r="r" b="b" t="t" l="l"/>
            <a:pathLst>
              <a:path h="3159513" w="7268329">
                <a:moveTo>
                  <a:pt x="0" y="0"/>
                </a:moveTo>
                <a:lnTo>
                  <a:pt x="7268329" y="0"/>
                </a:lnTo>
                <a:lnTo>
                  <a:pt x="7268329" y="3159513"/>
                </a:lnTo>
                <a:lnTo>
                  <a:pt x="0" y="3159513"/>
                </a:lnTo>
                <a:lnTo>
                  <a:pt x="0" y="0"/>
                </a:lnTo>
                <a:close/>
              </a:path>
            </a:pathLst>
          </a:custGeom>
          <a:blipFill>
            <a:blip r:embed="rId8"/>
            <a:stretch>
              <a:fillRect l="0" t="0" r="0" b="0"/>
            </a:stretch>
          </a:blipFill>
        </p:spPr>
      </p:sp>
      <p:sp>
        <p:nvSpPr>
          <p:cNvPr name="Freeform 10" id="10"/>
          <p:cNvSpPr/>
          <p:nvPr/>
        </p:nvSpPr>
        <p:spPr>
          <a:xfrm flipH="false" flipV="false" rot="0">
            <a:off x="3493371" y="2374692"/>
            <a:ext cx="11301259" cy="5537617"/>
          </a:xfrm>
          <a:custGeom>
            <a:avLst/>
            <a:gdLst/>
            <a:ahLst/>
            <a:cxnLst/>
            <a:rect r="r" b="b" t="t" l="l"/>
            <a:pathLst>
              <a:path h="5537617" w="11301259">
                <a:moveTo>
                  <a:pt x="0" y="0"/>
                </a:moveTo>
                <a:lnTo>
                  <a:pt x="11301258" y="0"/>
                </a:lnTo>
                <a:lnTo>
                  <a:pt x="11301258" y="5537616"/>
                </a:lnTo>
                <a:lnTo>
                  <a:pt x="0" y="5537616"/>
                </a:lnTo>
                <a:lnTo>
                  <a:pt x="0" y="0"/>
                </a:lnTo>
                <a:close/>
              </a:path>
            </a:pathLst>
          </a:custGeom>
          <a:blipFill>
            <a:blip r:embed="rId9"/>
            <a:stretch>
              <a:fillRect l="0" t="0" r="0" b="0"/>
            </a:stretch>
          </a:blipFill>
        </p:spPr>
      </p:sp>
      <p:sp>
        <p:nvSpPr>
          <p:cNvPr name="TextBox 11" id="11"/>
          <p:cNvSpPr txBox="true"/>
          <p:nvPr/>
        </p:nvSpPr>
        <p:spPr>
          <a:xfrm rot="0">
            <a:off x="3536556" y="793309"/>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PREVIEW DATA</a:t>
            </a:r>
          </a:p>
        </p:txBody>
      </p:sp>
      <p:sp>
        <p:nvSpPr>
          <p:cNvPr name="TextBox 12" id="12"/>
          <p:cNvSpPr txBox="true"/>
          <p:nvPr/>
        </p:nvSpPr>
        <p:spPr>
          <a:xfrm rot="0">
            <a:off x="6608582" y="8296333"/>
            <a:ext cx="4856063" cy="961497"/>
          </a:xfrm>
          <a:prstGeom prst="rect">
            <a:avLst/>
          </a:prstGeom>
        </p:spPr>
        <p:txBody>
          <a:bodyPr anchor="t" rtlCol="false" tIns="0" lIns="0" bIns="0" rIns="0">
            <a:spAutoFit/>
          </a:bodyPr>
          <a:lstStyle/>
          <a:p>
            <a:pPr algn="ctr">
              <a:lnSpc>
                <a:spcPts val="3704"/>
              </a:lnSpc>
            </a:pPr>
            <a:r>
              <a:rPr lang="en-US" sz="2645">
                <a:solidFill>
                  <a:srgbClr val="082939"/>
                </a:solidFill>
                <a:latin typeface="Aran"/>
                <a:ea typeface="Aran"/>
                <a:cs typeface="Aran"/>
                <a:sym typeface="Aran"/>
              </a:rPr>
              <a:t>Sumber : diolah berdasarkan data dari website bps.go.id </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364808" y="7002923"/>
            <a:ext cx="16230600" cy="4510754"/>
          </a:xfrm>
          <a:custGeom>
            <a:avLst/>
            <a:gdLst/>
            <a:ahLst/>
            <a:cxnLst/>
            <a:rect r="r" b="b" t="t" l="l"/>
            <a:pathLst>
              <a:path h="4510754" w="16230600">
                <a:moveTo>
                  <a:pt x="0" y="0"/>
                </a:moveTo>
                <a:lnTo>
                  <a:pt x="16230600" y="0"/>
                </a:lnTo>
                <a:lnTo>
                  <a:pt x="16230600" y="4510754"/>
                </a:lnTo>
                <a:lnTo>
                  <a:pt x="0" y="4510754"/>
                </a:lnTo>
                <a:lnTo>
                  <a:pt x="0" y="0"/>
                </a:lnTo>
                <a:close/>
              </a:path>
            </a:pathLst>
          </a:custGeom>
          <a:blipFill>
            <a:blip r:embed="rId3"/>
            <a:stretch>
              <a:fillRect l="0" t="0" r="0" b="0"/>
            </a:stretch>
          </a:blipFill>
        </p:spPr>
      </p:sp>
      <p:sp>
        <p:nvSpPr>
          <p:cNvPr name="Freeform 4" id="4"/>
          <p:cNvSpPr/>
          <p:nvPr/>
        </p:nvSpPr>
        <p:spPr>
          <a:xfrm flipH="false" flipV="false" rot="0">
            <a:off x="1472697" y="-2902239"/>
            <a:ext cx="16815303" cy="14795664"/>
          </a:xfrm>
          <a:custGeom>
            <a:avLst/>
            <a:gdLst/>
            <a:ahLst/>
            <a:cxnLst/>
            <a:rect r="r" b="b" t="t" l="l"/>
            <a:pathLst>
              <a:path h="14795664" w="16815303">
                <a:moveTo>
                  <a:pt x="0" y="0"/>
                </a:moveTo>
                <a:lnTo>
                  <a:pt x="16815303" y="0"/>
                </a:lnTo>
                <a:lnTo>
                  <a:pt x="16815303" y="14795663"/>
                </a:lnTo>
                <a:lnTo>
                  <a:pt x="0" y="14795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9433" y="4833678"/>
            <a:ext cx="6978015" cy="8229600"/>
          </a:xfrm>
          <a:custGeom>
            <a:avLst/>
            <a:gdLst/>
            <a:ahLst/>
            <a:cxnLst/>
            <a:rect r="r" b="b" t="t" l="l"/>
            <a:pathLst>
              <a:path h="8229600" w="6978015">
                <a:moveTo>
                  <a:pt x="0" y="0"/>
                </a:moveTo>
                <a:lnTo>
                  <a:pt x="6978015" y="0"/>
                </a:lnTo>
                <a:lnTo>
                  <a:pt x="6978015"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14751444" y="4010650"/>
            <a:ext cx="4165323" cy="5247650"/>
          </a:xfrm>
          <a:custGeom>
            <a:avLst/>
            <a:gdLst/>
            <a:ahLst/>
            <a:cxnLst/>
            <a:rect r="r" b="b" t="t" l="l"/>
            <a:pathLst>
              <a:path h="5247650" w="4165323">
                <a:moveTo>
                  <a:pt x="0" y="0"/>
                </a:moveTo>
                <a:lnTo>
                  <a:pt x="4165323" y="0"/>
                </a:lnTo>
                <a:lnTo>
                  <a:pt x="4165323" y="5247650"/>
                </a:lnTo>
                <a:lnTo>
                  <a:pt x="0" y="5247650"/>
                </a:lnTo>
                <a:lnTo>
                  <a:pt x="0" y="0"/>
                </a:lnTo>
                <a:close/>
              </a:path>
            </a:pathLst>
          </a:custGeom>
          <a:blipFill>
            <a:blip r:embed="rId7"/>
            <a:stretch>
              <a:fillRect l="0" t="0" r="0" b="0"/>
            </a:stretch>
          </a:blipFill>
        </p:spPr>
      </p:sp>
      <p:sp>
        <p:nvSpPr>
          <p:cNvPr name="Freeform 7" id="7"/>
          <p:cNvSpPr/>
          <p:nvPr/>
        </p:nvSpPr>
        <p:spPr>
          <a:xfrm flipH="true" flipV="false" rot="0">
            <a:off x="11938752" y="5143500"/>
            <a:ext cx="6978015" cy="8229600"/>
          </a:xfrm>
          <a:custGeom>
            <a:avLst/>
            <a:gdLst/>
            <a:ahLst/>
            <a:cxnLst/>
            <a:rect r="r" b="b" t="t" l="l"/>
            <a:pathLst>
              <a:path h="8229600" w="6978015">
                <a:moveTo>
                  <a:pt x="6978015" y="0"/>
                </a:moveTo>
                <a:lnTo>
                  <a:pt x="0" y="0"/>
                </a:lnTo>
                <a:lnTo>
                  <a:pt x="0" y="8229600"/>
                </a:lnTo>
                <a:lnTo>
                  <a:pt x="6978015" y="8229600"/>
                </a:lnTo>
                <a:lnTo>
                  <a:pt x="6978015" y="0"/>
                </a:lnTo>
                <a:close/>
              </a:path>
            </a:pathLst>
          </a:custGeom>
          <a:blipFill>
            <a:blip r:embed="rId6"/>
            <a:stretch>
              <a:fillRect l="0" t="0" r="0" b="0"/>
            </a:stretch>
          </a:blipFill>
        </p:spPr>
      </p:sp>
      <p:sp>
        <p:nvSpPr>
          <p:cNvPr name="Freeform 8" id="8"/>
          <p:cNvSpPr/>
          <p:nvPr/>
        </p:nvSpPr>
        <p:spPr>
          <a:xfrm flipH="false" flipV="false" rot="0">
            <a:off x="-4691464" y="4300187"/>
            <a:ext cx="8644060" cy="3757538"/>
          </a:xfrm>
          <a:custGeom>
            <a:avLst/>
            <a:gdLst/>
            <a:ahLst/>
            <a:cxnLst/>
            <a:rect r="r" b="b" t="t" l="l"/>
            <a:pathLst>
              <a:path h="3757538" w="8644060">
                <a:moveTo>
                  <a:pt x="0" y="0"/>
                </a:moveTo>
                <a:lnTo>
                  <a:pt x="8644061" y="0"/>
                </a:lnTo>
                <a:lnTo>
                  <a:pt x="8644061" y="3757538"/>
                </a:lnTo>
                <a:lnTo>
                  <a:pt x="0" y="3757538"/>
                </a:lnTo>
                <a:lnTo>
                  <a:pt x="0" y="0"/>
                </a:lnTo>
                <a:close/>
              </a:path>
            </a:pathLst>
          </a:custGeom>
          <a:blipFill>
            <a:blip r:embed="rId8"/>
            <a:stretch>
              <a:fillRect l="0" t="0" r="0" b="0"/>
            </a:stretch>
          </a:blipFill>
        </p:spPr>
      </p:sp>
      <p:sp>
        <p:nvSpPr>
          <p:cNvPr name="Freeform 9" id="9"/>
          <p:cNvSpPr/>
          <p:nvPr/>
        </p:nvSpPr>
        <p:spPr>
          <a:xfrm flipH="false" flipV="false" rot="0">
            <a:off x="13830578" y="0"/>
            <a:ext cx="7268329" cy="3159513"/>
          </a:xfrm>
          <a:custGeom>
            <a:avLst/>
            <a:gdLst/>
            <a:ahLst/>
            <a:cxnLst/>
            <a:rect r="r" b="b" t="t" l="l"/>
            <a:pathLst>
              <a:path h="3159513" w="7268329">
                <a:moveTo>
                  <a:pt x="0" y="0"/>
                </a:moveTo>
                <a:lnTo>
                  <a:pt x="7268329" y="0"/>
                </a:lnTo>
                <a:lnTo>
                  <a:pt x="7268329" y="3159513"/>
                </a:lnTo>
                <a:lnTo>
                  <a:pt x="0" y="3159513"/>
                </a:lnTo>
                <a:lnTo>
                  <a:pt x="0" y="0"/>
                </a:lnTo>
                <a:close/>
              </a:path>
            </a:pathLst>
          </a:custGeom>
          <a:blipFill>
            <a:blip r:embed="rId8"/>
            <a:stretch>
              <a:fillRect l="0" t="0" r="0" b="0"/>
            </a:stretch>
          </a:blipFill>
        </p:spPr>
      </p:sp>
      <p:sp>
        <p:nvSpPr>
          <p:cNvPr name="TextBox 10" id="10"/>
          <p:cNvSpPr txBox="true"/>
          <p:nvPr/>
        </p:nvSpPr>
        <p:spPr>
          <a:xfrm rot="0">
            <a:off x="3952597" y="1417831"/>
            <a:ext cx="11214888" cy="1410971"/>
          </a:xfrm>
          <a:prstGeom prst="rect">
            <a:avLst/>
          </a:prstGeom>
        </p:spPr>
        <p:txBody>
          <a:bodyPr anchor="t" rtlCol="false" tIns="0" lIns="0" bIns="0" rIns="0">
            <a:spAutoFit/>
          </a:bodyPr>
          <a:lstStyle/>
          <a:p>
            <a:pPr algn="ctr">
              <a:lnSpc>
                <a:spcPts val="11479"/>
              </a:lnSpc>
            </a:pPr>
            <a:r>
              <a:rPr lang="en-US" sz="8199">
                <a:solidFill>
                  <a:srgbClr val="082939"/>
                </a:solidFill>
                <a:latin typeface="Berthold Block"/>
                <a:ea typeface="Berthold Block"/>
                <a:cs typeface="Berthold Block"/>
                <a:sym typeface="Berthold Block"/>
              </a:rPr>
              <a:t>PREVIEW DATA</a:t>
            </a:r>
          </a:p>
        </p:txBody>
      </p:sp>
      <p:sp>
        <p:nvSpPr>
          <p:cNvPr name="TextBox 11" id="11"/>
          <p:cNvSpPr txBox="true"/>
          <p:nvPr/>
        </p:nvSpPr>
        <p:spPr>
          <a:xfrm rot="0">
            <a:off x="5346170" y="3674803"/>
            <a:ext cx="9068356" cy="2222500"/>
          </a:xfrm>
          <a:prstGeom prst="rect">
            <a:avLst/>
          </a:prstGeom>
        </p:spPr>
        <p:txBody>
          <a:bodyPr anchor="t" rtlCol="false" tIns="0" lIns="0" bIns="0" rIns="0">
            <a:spAutoFit/>
          </a:bodyPr>
          <a:lstStyle/>
          <a:p>
            <a:pPr algn="just">
              <a:lnSpc>
                <a:spcPts val="3500"/>
              </a:lnSpc>
            </a:pPr>
            <a:r>
              <a:rPr lang="en-US" sz="2500">
                <a:solidFill>
                  <a:srgbClr val="082939"/>
                </a:solidFill>
                <a:latin typeface="Aran"/>
                <a:ea typeface="Aran"/>
                <a:cs typeface="Aran"/>
                <a:sym typeface="Aran"/>
              </a:rPr>
              <a:t>data yang didapat merupakan data untuk perhitungan IPM (y) yang memiliki variabel independen berupa HLS, RLS, dan pengeluaran per kapita yang ada pada tahun 2022.</a:t>
            </a:r>
          </a:p>
          <a:p>
            <a:pPr algn="just">
              <a:lnSpc>
                <a:spcPts val="3500"/>
              </a:lnSpc>
            </a:pPr>
            <a:r>
              <a:rPr lang="en-US" sz="2500">
                <a:solidFill>
                  <a:srgbClr val="082939"/>
                </a:solidFill>
                <a:latin typeface="Aran"/>
                <a:ea typeface="Aran"/>
                <a:cs typeface="Aran"/>
                <a:sym typeface="Aran"/>
              </a:rPr>
              <a:t>data ini tidak meliputi 38 provinsi, dan hanya dipilih 33 provinsi saja.</a:t>
            </a:r>
          </a:p>
        </p:txBody>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766490" y="8449690"/>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7"/>
            <a:stretch>
              <a:fillRect l="0" t="0" r="0" b="0"/>
            </a:stretch>
          </a:blipFill>
        </p:spPr>
      </p:sp>
      <p:sp>
        <p:nvSpPr>
          <p:cNvPr name="Freeform 10" id="10"/>
          <p:cNvSpPr/>
          <p:nvPr/>
        </p:nvSpPr>
        <p:spPr>
          <a:xfrm flipH="false" flipV="false" rot="0">
            <a:off x="4685545" y="1680287"/>
            <a:ext cx="9514724" cy="2736592"/>
          </a:xfrm>
          <a:custGeom>
            <a:avLst/>
            <a:gdLst/>
            <a:ahLst/>
            <a:cxnLst/>
            <a:rect r="r" b="b" t="t" l="l"/>
            <a:pathLst>
              <a:path h="2736592" w="9514724">
                <a:moveTo>
                  <a:pt x="0" y="0"/>
                </a:moveTo>
                <a:lnTo>
                  <a:pt x="9514724" y="0"/>
                </a:lnTo>
                <a:lnTo>
                  <a:pt x="9514724" y="2736591"/>
                </a:lnTo>
                <a:lnTo>
                  <a:pt x="0" y="2736591"/>
                </a:lnTo>
                <a:lnTo>
                  <a:pt x="0" y="0"/>
                </a:lnTo>
                <a:close/>
              </a:path>
            </a:pathLst>
          </a:custGeom>
          <a:blipFill>
            <a:blip r:embed="rId8"/>
            <a:stretch>
              <a:fillRect l="0" t="0" r="0" b="0"/>
            </a:stretch>
          </a:blipFill>
        </p:spPr>
      </p:sp>
      <p:sp>
        <p:nvSpPr>
          <p:cNvPr name="Freeform 11" id="11"/>
          <p:cNvSpPr/>
          <p:nvPr/>
        </p:nvSpPr>
        <p:spPr>
          <a:xfrm flipH="false" flipV="false" rot="0">
            <a:off x="4685545" y="4599525"/>
            <a:ext cx="9390646" cy="3850165"/>
          </a:xfrm>
          <a:custGeom>
            <a:avLst/>
            <a:gdLst/>
            <a:ahLst/>
            <a:cxnLst/>
            <a:rect r="r" b="b" t="t" l="l"/>
            <a:pathLst>
              <a:path h="3850165" w="9390646">
                <a:moveTo>
                  <a:pt x="0" y="0"/>
                </a:moveTo>
                <a:lnTo>
                  <a:pt x="9390646" y="0"/>
                </a:lnTo>
                <a:lnTo>
                  <a:pt x="9390646" y="3850165"/>
                </a:lnTo>
                <a:lnTo>
                  <a:pt x="0" y="3850165"/>
                </a:lnTo>
                <a:lnTo>
                  <a:pt x="0" y="0"/>
                </a:lnTo>
                <a:close/>
              </a:path>
            </a:pathLst>
          </a:custGeom>
          <a:blipFill>
            <a:blip r:embed="rId9"/>
            <a:stretch>
              <a:fillRect l="0" t="0" r="0" b="0"/>
            </a:stretch>
          </a:blipFill>
        </p:spPr>
      </p:sp>
      <p:sp>
        <p:nvSpPr>
          <p:cNvPr name="TextBox 12" id="12"/>
          <p:cNvSpPr txBox="true"/>
          <p:nvPr/>
        </p:nvSpPr>
        <p:spPr>
          <a:xfrm rot="0">
            <a:off x="3145124" y="269316"/>
            <a:ext cx="12595567"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ASUMSI MULTIKOLINEARITAS</a:t>
            </a: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766490" y="8449690"/>
            <a:ext cx="3540132" cy="989762"/>
          </a:xfrm>
          <a:custGeom>
            <a:avLst/>
            <a:gdLst/>
            <a:ahLst/>
            <a:cxnLst/>
            <a:rect r="r" b="b" t="t" l="l"/>
            <a:pathLst>
              <a:path h="989762" w="3540132">
                <a:moveTo>
                  <a:pt x="0" y="0"/>
                </a:moveTo>
                <a:lnTo>
                  <a:pt x="3540132" y="0"/>
                </a:lnTo>
                <a:lnTo>
                  <a:pt x="3540132" y="989762"/>
                </a:lnTo>
                <a:lnTo>
                  <a:pt x="0" y="989762"/>
                </a:lnTo>
                <a:lnTo>
                  <a:pt x="0" y="0"/>
                </a:lnTo>
                <a:close/>
              </a:path>
            </a:pathLst>
          </a:custGeom>
          <a:blipFill>
            <a:blip r:embed="rId7"/>
            <a:stretch>
              <a:fillRect l="0" t="0" r="0" b="0"/>
            </a:stretch>
          </a:blipFill>
        </p:spPr>
      </p:sp>
      <p:sp>
        <p:nvSpPr>
          <p:cNvPr name="TextBox 10" id="10"/>
          <p:cNvSpPr txBox="true"/>
          <p:nvPr/>
        </p:nvSpPr>
        <p:spPr>
          <a:xfrm rot="0">
            <a:off x="3145124" y="269316"/>
            <a:ext cx="12595567"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ASUMSI MULTIKOLINEARITAS</a:t>
            </a:r>
          </a:p>
        </p:txBody>
      </p:sp>
      <p:sp>
        <p:nvSpPr>
          <p:cNvPr name="TextBox 11" id="11"/>
          <p:cNvSpPr txBox="true"/>
          <p:nvPr/>
        </p:nvSpPr>
        <p:spPr>
          <a:xfrm rot="0">
            <a:off x="4509978" y="2134838"/>
            <a:ext cx="9068356" cy="528955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berdasarkan hasil kedua software (R dan Jupyter) didapatkan kesimpulan bahwa tidak terjadi multikolinearitas, pengujian multikolinearitas dapat dilihat berdasarkan nilai Tolerance ataupun nilai Variance Inflation Factor (VIF) dengan kriteria sebagai berikut :</a:t>
            </a:r>
          </a:p>
          <a:p>
            <a:pPr algn="just" marL="539751" indent="-269876" lvl="1">
              <a:lnSpc>
                <a:spcPts val="3500"/>
              </a:lnSpc>
              <a:buAutoNum type="arabicPeriod" startAt="1"/>
            </a:pPr>
            <a:r>
              <a:rPr lang="en-US" sz="2500">
                <a:solidFill>
                  <a:srgbClr val="FFFFFF"/>
                </a:solidFill>
                <a:latin typeface="Aran"/>
                <a:ea typeface="Aran"/>
                <a:cs typeface="Aran"/>
                <a:sym typeface="Aran"/>
              </a:rPr>
              <a:t>Jika nilai VIF &lt; 10 atau nilai </a:t>
            </a:r>
            <a:r>
              <a:rPr lang="en-US" sz="2500" i="true">
                <a:solidFill>
                  <a:srgbClr val="FFFFFF"/>
                </a:solidFill>
                <a:latin typeface="Aran"/>
                <a:ea typeface="Aran"/>
                <a:cs typeface="Aran"/>
                <a:sym typeface="Aran"/>
              </a:rPr>
              <a:t>Tolerance</a:t>
            </a:r>
            <a:r>
              <a:rPr lang="en-US" sz="2500">
                <a:solidFill>
                  <a:srgbClr val="FFFFFF"/>
                </a:solidFill>
                <a:latin typeface="Aran"/>
                <a:ea typeface="Aran"/>
                <a:cs typeface="Aran"/>
                <a:sym typeface="Aran"/>
              </a:rPr>
              <a:t> &gt; 0,01, maka dinyatakan tidak terjadi multikolinearitas.</a:t>
            </a:r>
          </a:p>
          <a:p>
            <a:pPr algn="just" marL="539751" indent="-269876" lvl="1">
              <a:lnSpc>
                <a:spcPts val="3500"/>
              </a:lnSpc>
              <a:buAutoNum type="arabicPeriod" startAt="1"/>
            </a:pPr>
            <a:r>
              <a:rPr lang="en-US" sz="2500">
                <a:solidFill>
                  <a:srgbClr val="FFFFFF"/>
                </a:solidFill>
                <a:latin typeface="Aran"/>
                <a:ea typeface="Aran"/>
                <a:cs typeface="Aran"/>
                <a:sym typeface="Aran"/>
              </a:rPr>
              <a:t>Jika nilai VIF &gt; 10 atau nilai </a:t>
            </a:r>
            <a:r>
              <a:rPr lang="en-US" sz="2500" i="true">
                <a:solidFill>
                  <a:srgbClr val="FFFFFF"/>
                </a:solidFill>
                <a:latin typeface="Aran"/>
                <a:ea typeface="Aran"/>
                <a:cs typeface="Aran"/>
                <a:sym typeface="Aran"/>
              </a:rPr>
              <a:t>Tolerance</a:t>
            </a:r>
            <a:r>
              <a:rPr lang="en-US" sz="2500">
                <a:solidFill>
                  <a:srgbClr val="FFFFFF"/>
                </a:solidFill>
                <a:latin typeface="Aran"/>
                <a:ea typeface="Aran"/>
                <a:cs typeface="Aran"/>
                <a:sym typeface="Aran"/>
              </a:rPr>
              <a:t> &lt; 0,01, maka dinyatakan terjadi multikolinearitas.</a:t>
            </a:r>
          </a:p>
          <a:p>
            <a:pPr algn="just" marL="539751" indent="-269876" lvl="1">
              <a:lnSpc>
                <a:spcPts val="3500"/>
              </a:lnSpc>
              <a:buAutoNum type="arabicPeriod" startAt="1"/>
            </a:pPr>
            <a:r>
              <a:rPr lang="en-US" sz="2500">
                <a:solidFill>
                  <a:srgbClr val="FFFFFF"/>
                </a:solidFill>
                <a:latin typeface="Aran"/>
                <a:ea typeface="Aran"/>
                <a:cs typeface="Aran"/>
                <a:sym typeface="Aran"/>
              </a:rPr>
              <a:t>Jika koefisien korelasi masing-masing variabel bebas &gt; 0,8 maka terjadi multikolinearitas. Tetapi jika koefisien korelasi masing-masing variabel bebas &lt; 0,8 maka tidak terjadi multikolinearitas.  (Ghozali, 2016 dalam Binus, 2021)</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29" r="0" b="-17629"/>
            </a:stretch>
          </a:blipFill>
        </p:spPr>
      </p:sp>
      <p:sp>
        <p:nvSpPr>
          <p:cNvPr name="Freeform 3" id="3"/>
          <p:cNvSpPr/>
          <p:nvPr/>
        </p:nvSpPr>
        <p:spPr>
          <a:xfrm flipH="false" flipV="false" rot="0">
            <a:off x="-1960393" y="6865048"/>
            <a:ext cx="21194255" cy="5890237"/>
          </a:xfrm>
          <a:custGeom>
            <a:avLst/>
            <a:gdLst/>
            <a:ahLst/>
            <a:cxnLst/>
            <a:rect r="r" b="b" t="t" l="l"/>
            <a:pathLst>
              <a:path h="5890237" w="21194255">
                <a:moveTo>
                  <a:pt x="0" y="0"/>
                </a:moveTo>
                <a:lnTo>
                  <a:pt x="21194255" y="0"/>
                </a:lnTo>
                <a:lnTo>
                  <a:pt x="21194255" y="5890237"/>
                </a:lnTo>
                <a:lnTo>
                  <a:pt x="0" y="5890237"/>
                </a:lnTo>
                <a:lnTo>
                  <a:pt x="0" y="0"/>
                </a:lnTo>
                <a:close/>
              </a:path>
            </a:pathLst>
          </a:custGeom>
          <a:blipFill>
            <a:blip r:embed="rId3"/>
            <a:stretch>
              <a:fillRect l="0" t="0" r="0" b="0"/>
            </a:stretch>
          </a:blipFill>
        </p:spPr>
      </p:sp>
      <p:sp>
        <p:nvSpPr>
          <p:cNvPr name="Freeform 4" id="4"/>
          <p:cNvSpPr/>
          <p:nvPr/>
        </p:nvSpPr>
        <p:spPr>
          <a:xfrm flipH="false" flipV="false" rot="0">
            <a:off x="14644504" y="3202040"/>
            <a:ext cx="4165323" cy="5247650"/>
          </a:xfrm>
          <a:custGeom>
            <a:avLst/>
            <a:gdLst/>
            <a:ahLst/>
            <a:cxnLst/>
            <a:rect r="r" b="b" t="t" l="l"/>
            <a:pathLst>
              <a:path h="5247650" w="4165323">
                <a:moveTo>
                  <a:pt x="0" y="0"/>
                </a:moveTo>
                <a:lnTo>
                  <a:pt x="4165322" y="0"/>
                </a:lnTo>
                <a:lnTo>
                  <a:pt x="4165322" y="5247650"/>
                </a:lnTo>
                <a:lnTo>
                  <a:pt x="0" y="5247650"/>
                </a:lnTo>
                <a:lnTo>
                  <a:pt x="0" y="0"/>
                </a:lnTo>
                <a:close/>
              </a:path>
            </a:pathLst>
          </a:custGeom>
          <a:blipFill>
            <a:blip r:embed="rId4"/>
            <a:stretch>
              <a:fillRect l="0" t="0" r="0" b="0"/>
            </a:stretch>
          </a:blipFill>
        </p:spPr>
      </p:sp>
      <p:sp>
        <p:nvSpPr>
          <p:cNvPr name="Freeform 5" id="5"/>
          <p:cNvSpPr/>
          <p:nvPr/>
        </p:nvSpPr>
        <p:spPr>
          <a:xfrm flipH="false" flipV="false" rot="0">
            <a:off x="75988" y="2999615"/>
            <a:ext cx="4165323" cy="5247650"/>
          </a:xfrm>
          <a:custGeom>
            <a:avLst/>
            <a:gdLst/>
            <a:ahLst/>
            <a:cxnLst/>
            <a:rect r="r" b="b" t="t" l="l"/>
            <a:pathLst>
              <a:path h="5247650" w="4165323">
                <a:moveTo>
                  <a:pt x="0" y="0"/>
                </a:moveTo>
                <a:lnTo>
                  <a:pt x="4165322" y="0"/>
                </a:lnTo>
                <a:lnTo>
                  <a:pt x="4165322" y="5247651"/>
                </a:lnTo>
                <a:lnTo>
                  <a:pt x="0" y="5247651"/>
                </a:lnTo>
                <a:lnTo>
                  <a:pt x="0" y="0"/>
                </a:lnTo>
                <a:close/>
              </a:path>
            </a:pathLst>
          </a:custGeom>
          <a:blipFill>
            <a:blip r:embed="rId4"/>
            <a:stretch>
              <a:fillRect l="0" t="0" r="0" b="0"/>
            </a:stretch>
          </a:blipFill>
        </p:spPr>
      </p:sp>
      <p:sp>
        <p:nvSpPr>
          <p:cNvPr name="Freeform 6" id="6"/>
          <p:cNvSpPr/>
          <p:nvPr/>
        </p:nvSpPr>
        <p:spPr>
          <a:xfrm flipH="false" flipV="false" rot="0">
            <a:off x="-3661350" y="-1103286"/>
            <a:ext cx="9933611" cy="4318100"/>
          </a:xfrm>
          <a:custGeom>
            <a:avLst/>
            <a:gdLst/>
            <a:ahLst/>
            <a:cxnLst/>
            <a:rect r="r" b="b" t="t" l="l"/>
            <a:pathLst>
              <a:path h="4318100" w="9933611">
                <a:moveTo>
                  <a:pt x="0" y="0"/>
                </a:moveTo>
                <a:lnTo>
                  <a:pt x="9933611" y="0"/>
                </a:lnTo>
                <a:lnTo>
                  <a:pt x="9933611" y="4318100"/>
                </a:lnTo>
                <a:lnTo>
                  <a:pt x="0" y="4318100"/>
                </a:lnTo>
                <a:lnTo>
                  <a:pt x="0" y="0"/>
                </a:lnTo>
                <a:close/>
              </a:path>
            </a:pathLst>
          </a:custGeom>
          <a:blipFill>
            <a:blip r:embed="rId5"/>
            <a:stretch>
              <a:fillRect l="0" t="0" r="0" b="0"/>
            </a:stretch>
          </a:blipFill>
        </p:spPr>
      </p:sp>
      <p:sp>
        <p:nvSpPr>
          <p:cNvPr name="Freeform 7" id="7"/>
          <p:cNvSpPr/>
          <p:nvPr/>
        </p:nvSpPr>
        <p:spPr>
          <a:xfrm flipH="false" flipV="false" rot="0">
            <a:off x="13288138" y="-708628"/>
            <a:ext cx="9025716" cy="3923442"/>
          </a:xfrm>
          <a:custGeom>
            <a:avLst/>
            <a:gdLst/>
            <a:ahLst/>
            <a:cxnLst/>
            <a:rect r="r" b="b" t="t" l="l"/>
            <a:pathLst>
              <a:path h="3923442" w="9025716">
                <a:moveTo>
                  <a:pt x="0" y="0"/>
                </a:moveTo>
                <a:lnTo>
                  <a:pt x="9025717" y="0"/>
                </a:lnTo>
                <a:lnTo>
                  <a:pt x="9025717" y="3923442"/>
                </a:lnTo>
                <a:lnTo>
                  <a:pt x="0" y="3923442"/>
                </a:lnTo>
                <a:lnTo>
                  <a:pt x="0" y="0"/>
                </a:lnTo>
                <a:close/>
              </a:path>
            </a:pathLst>
          </a:custGeom>
          <a:blipFill>
            <a:blip r:embed="rId5"/>
            <a:stretch>
              <a:fillRect l="0" t="0" r="0" b="0"/>
            </a:stretch>
          </a:blipFill>
        </p:spPr>
      </p:sp>
      <p:sp>
        <p:nvSpPr>
          <p:cNvPr name="Freeform 8" id="8"/>
          <p:cNvSpPr/>
          <p:nvPr/>
        </p:nvSpPr>
        <p:spPr>
          <a:xfrm flipH="false" flipV="false" rot="0">
            <a:off x="-100898" y="8555310"/>
            <a:ext cx="18489796" cy="5916735"/>
          </a:xfrm>
          <a:custGeom>
            <a:avLst/>
            <a:gdLst/>
            <a:ahLst/>
            <a:cxnLst/>
            <a:rect r="r" b="b" t="t" l="l"/>
            <a:pathLst>
              <a:path h="5916735" w="18489796">
                <a:moveTo>
                  <a:pt x="0" y="0"/>
                </a:moveTo>
                <a:lnTo>
                  <a:pt x="18489796" y="0"/>
                </a:lnTo>
                <a:lnTo>
                  <a:pt x="18489796" y="5916735"/>
                </a:lnTo>
                <a:lnTo>
                  <a:pt x="0" y="5916735"/>
                </a:lnTo>
                <a:lnTo>
                  <a:pt x="0" y="0"/>
                </a:lnTo>
                <a:close/>
              </a:path>
            </a:pathLst>
          </a:custGeom>
          <a:blipFill>
            <a:blip r:embed="rId6"/>
            <a:stretch>
              <a:fillRect l="0" t="0" r="0" b="0"/>
            </a:stretch>
          </a:blipFill>
        </p:spPr>
      </p:sp>
      <p:sp>
        <p:nvSpPr>
          <p:cNvPr name="Freeform 9" id="9"/>
          <p:cNvSpPr/>
          <p:nvPr/>
        </p:nvSpPr>
        <p:spPr>
          <a:xfrm flipH="false" flipV="false" rot="0">
            <a:off x="12874437" y="8449690"/>
            <a:ext cx="3540132" cy="989762"/>
          </a:xfrm>
          <a:custGeom>
            <a:avLst/>
            <a:gdLst/>
            <a:ahLst/>
            <a:cxnLst/>
            <a:rect r="r" b="b" t="t" l="l"/>
            <a:pathLst>
              <a:path h="989762" w="3540132">
                <a:moveTo>
                  <a:pt x="0" y="0"/>
                </a:moveTo>
                <a:lnTo>
                  <a:pt x="3540133" y="0"/>
                </a:lnTo>
                <a:lnTo>
                  <a:pt x="3540133" y="989762"/>
                </a:lnTo>
                <a:lnTo>
                  <a:pt x="0" y="989762"/>
                </a:lnTo>
                <a:lnTo>
                  <a:pt x="0" y="0"/>
                </a:lnTo>
                <a:close/>
              </a:path>
            </a:pathLst>
          </a:custGeom>
          <a:blipFill>
            <a:blip r:embed="rId7"/>
            <a:stretch>
              <a:fillRect l="0" t="0" r="0" b="0"/>
            </a:stretch>
          </a:blipFill>
        </p:spPr>
      </p:sp>
      <p:sp>
        <p:nvSpPr>
          <p:cNvPr name="Freeform 10" id="10"/>
          <p:cNvSpPr/>
          <p:nvPr/>
        </p:nvSpPr>
        <p:spPr>
          <a:xfrm flipH="false" flipV="false" rot="0">
            <a:off x="1028700" y="2553085"/>
            <a:ext cx="7171768" cy="4037764"/>
          </a:xfrm>
          <a:custGeom>
            <a:avLst/>
            <a:gdLst/>
            <a:ahLst/>
            <a:cxnLst/>
            <a:rect r="r" b="b" t="t" l="l"/>
            <a:pathLst>
              <a:path h="4037764" w="7171768">
                <a:moveTo>
                  <a:pt x="0" y="0"/>
                </a:moveTo>
                <a:lnTo>
                  <a:pt x="7171768" y="0"/>
                </a:lnTo>
                <a:lnTo>
                  <a:pt x="7171768" y="4037764"/>
                </a:lnTo>
                <a:lnTo>
                  <a:pt x="0" y="4037764"/>
                </a:lnTo>
                <a:lnTo>
                  <a:pt x="0" y="0"/>
                </a:lnTo>
                <a:close/>
              </a:path>
            </a:pathLst>
          </a:custGeom>
          <a:blipFill>
            <a:blip r:embed="rId8"/>
            <a:stretch>
              <a:fillRect l="0" t="0" r="0" b="0"/>
            </a:stretch>
          </a:blipFill>
        </p:spPr>
      </p:sp>
      <p:sp>
        <p:nvSpPr>
          <p:cNvPr name="Freeform 11" id="11"/>
          <p:cNvSpPr/>
          <p:nvPr/>
        </p:nvSpPr>
        <p:spPr>
          <a:xfrm flipH="false" flipV="false" rot="0">
            <a:off x="8308321" y="3202040"/>
            <a:ext cx="9132233" cy="2408627"/>
          </a:xfrm>
          <a:custGeom>
            <a:avLst/>
            <a:gdLst/>
            <a:ahLst/>
            <a:cxnLst/>
            <a:rect r="r" b="b" t="t" l="l"/>
            <a:pathLst>
              <a:path h="2408627" w="9132233">
                <a:moveTo>
                  <a:pt x="0" y="0"/>
                </a:moveTo>
                <a:lnTo>
                  <a:pt x="9132233" y="0"/>
                </a:lnTo>
                <a:lnTo>
                  <a:pt x="9132233" y="2408627"/>
                </a:lnTo>
                <a:lnTo>
                  <a:pt x="0" y="2408627"/>
                </a:lnTo>
                <a:lnTo>
                  <a:pt x="0" y="0"/>
                </a:lnTo>
                <a:close/>
              </a:path>
            </a:pathLst>
          </a:custGeom>
          <a:blipFill>
            <a:blip r:embed="rId9"/>
            <a:stretch>
              <a:fillRect l="0" t="0" r="0" b="0"/>
            </a:stretch>
          </a:blipFill>
        </p:spPr>
      </p:sp>
      <p:sp>
        <p:nvSpPr>
          <p:cNvPr name="TextBox 12" id="12"/>
          <p:cNvSpPr txBox="true"/>
          <p:nvPr/>
        </p:nvSpPr>
        <p:spPr>
          <a:xfrm rot="0">
            <a:off x="3536556" y="779020"/>
            <a:ext cx="11214888" cy="1410971"/>
          </a:xfrm>
          <a:prstGeom prst="rect">
            <a:avLst/>
          </a:prstGeom>
        </p:spPr>
        <p:txBody>
          <a:bodyPr anchor="t" rtlCol="false" tIns="0" lIns="0" bIns="0" rIns="0">
            <a:spAutoFit/>
          </a:bodyPr>
          <a:lstStyle/>
          <a:p>
            <a:pPr algn="ctr">
              <a:lnSpc>
                <a:spcPts val="11479"/>
              </a:lnSpc>
            </a:pPr>
            <a:r>
              <a:rPr lang="en-US" sz="8199">
                <a:solidFill>
                  <a:srgbClr val="FDE39B"/>
                </a:solidFill>
                <a:latin typeface="Berthold Block"/>
                <a:ea typeface="Berthold Block"/>
                <a:cs typeface="Berthold Block"/>
                <a:sym typeface="Berthold Block"/>
              </a:rPr>
              <a:t>UJI NORMALITAS ERROR</a:t>
            </a:r>
          </a:p>
        </p:txBody>
      </p:sp>
      <p:sp>
        <p:nvSpPr>
          <p:cNvPr name="TextBox 13" id="13"/>
          <p:cNvSpPr txBox="true"/>
          <p:nvPr/>
        </p:nvSpPr>
        <p:spPr>
          <a:xfrm rot="0">
            <a:off x="8599219" y="5816132"/>
            <a:ext cx="8660081" cy="1346200"/>
          </a:xfrm>
          <a:prstGeom prst="rect">
            <a:avLst/>
          </a:prstGeom>
        </p:spPr>
        <p:txBody>
          <a:bodyPr anchor="t" rtlCol="false" tIns="0" lIns="0" bIns="0" rIns="0">
            <a:spAutoFit/>
          </a:bodyPr>
          <a:lstStyle/>
          <a:p>
            <a:pPr algn="just">
              <a:lnSpc>
                <a:spcPts val="3500"/>
              </a:lnSpc>
            </a:pPr>
            <a:r>
              <a:rPr lang="en-US" sz="2500">
                <a:solidFill>
                  <a:srgbClr val="FFFFFF"/>
                </a:solidFill>
                <a:latin typeface="Aran"/>
                <a:ea typeface="Aran"/>
                <a:cs typeface="Aran"/>
                <a:sym typeface="Aran"/>
              </a:rPr>
              <a:t>didapatkan bahwa nilai p-value yang &gt;0.05 sehingga me</a:t>
            </a:r>
            <a:r>
              <a:rPr lang="en-US" sz="2500">
                <a:solidFill>
                  <a:srgbClr val="FFFFFF"/>
                </a:solidFill>
                <a:latin typeface="Aran"/>
                <a:ea typeface="Aran"/>
                <a:cs typeface="Aran"/>
                <a:sym typeface="Aran"/>
              </a:rPr>
              <a:t>n</a:t>
            </a:r>
            <a:r>
              <a:rPr lang="en-US" sz="2500">
                <a:solidFill>
                  <a:srgbClr val="FFFFFF"/>
                </a:solidFill>
                <a:latin typeface="Aran"/>
                <a:ea typeface="Aran"/>
                <a:cs typeface="Aran"/>
                <a:sym typeface="Aran"/>
              </a:rPr>
              <a:t>an</a:t>
            </a:r>
            <a:r>
              <a:rPr lang="en-US" sz="2500">
                <a:solidFill>
                  <a:srgbClr val="FFFFFF"/>
                </a:solidFill>
                <a:latin typeface="Aran"/>
                <a:ea typeface="Aran"/>
                <a:cs typeface="Aran"/>
                <a:sym typeface="Aran"/>
              </a:rPr>
              <a:t>dakan bahwa residua</a:t>
            </a:r>
            <a:r>
              <a:rPr lang="en-US" sz="2500">
                <a:solidFill>
                  <a:srgbClr val="FFFFFF"/>
                </a:solidFill>
                <a:latin typeface="Aran"/>
                <a:ea typeface="Aran"/>
                <a:cs typeface="Aran"/>
                <a:sym typeface="Aran"/>
              </a:rPr>
              <a:t>l</a:t>
            </a:r>
            <a:r>
              <a:rPr lang="en-US" sz="2500">
                <a:solidFill>
                  <a:srgbClr val="FFFFFF"/>
                </a:solidFill>
                <a:latin typeface="Aran"/>
                <a:ea typeface="Aran"/>
                <a:cs typeface="Aran"/>
                <a:sym typeface="Aran"/>
              </a:rPr>
              <a:t> model regresi ini berdistribusi normal</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DAGlyyrEo6E</dc:identifier>
  <dcterms:modified xsi:type="dcterms:W3CDTF">2011-08-01T06:04:30Z</dcterms:modified>
  <cp:revision>1</cp:revision>
  <dc:title>Tugas 3</dc:title>
</cp:coreProperties>
</file>